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8" r:id="rId1"/>
  </p:sldMasterIdLst>
  <p:notesMasterIdLst>
    <p:notesMasterId r:id="rId28"/>
  </p:notesMasterIdLst>
  <p:handoutMasterIdLst>
    <p:handoutMasterId r:id="rId29"/>
  </p:handoutMasterIdLst>
  <p:sldIdLst>
    <p:sldId id="268" r:id="rId2"/>
    <p:sldId id="263" r:id="rId3"/>
    <p:sldId id="304" r:id="rId4"/>
    <p:sldId id="318" r:id="rId5"/>
    <p:sldId id="275" r:id="rId6"/>
    <p:sldId id="262" r:id="rId7"/>
    <p:sldId id="264" r:id="rId8"/>
    <p:sldId id="302" r:id="rId9"/>
    <p:sldId id="303" r:id="rId10"/>
    <p:sldId id="272" r:id="rId11"/>
    <p:sldId id="305" r:id="rId12"/>
    <p:sldId id="306" r:id="rId13"/>
    <p:sldId id="307" r:id="rId14"/>
    <p:sldId id="308" r:id="rId15"/>
    <p:sldId id="309" r:id="rId16"/>
    <p:sldId id="310" r:id="rId17"/>
    <p:sldId id="311" r:id="rId18"/>
    <p:sldId id="312" r:id="rId19"/>
    <p:sldId id="313" r:id="rId20"/>
    <p:sldId id="314" r:id="rId21"/>
    <p:sldId id="317" r:id="rId22"/>
    <p:sldId id="319" r:id="rId23"/>
    <p:sldId id="320" r:id="rId24"/>
    <p:sldId id="321" r:id="rId25"/>
    <p:sldId id="322" r:id="rId26"/>
    <p:sldId id="29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3F00"/>
    <a:srgbClr val="FFFFFF"/>
    <a:srgbClr val="E4B429"/>
    <a:srgbClr val="FFD54F"/>
    <a:srgbClr val="FFEA3D"/>
    <a:srgbClr val="FFFFAA"/>
    <a:srgbClr val="E0249A"/>
    <a:srgbClr val="0073CF"/>
    <a:srgbClr val="57068C"/>
    <a:srgbClr val="FFDB43"/>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7E66B4-2F63-4369-B2F5-65B0A17BAE9B}" v="6" dt="2019-04-01T18:51:06.8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48"/>
      </p:cViewPr>
      <p:guideLst>
        <p:guide orient="horz" pos="2160"/>
        <p:guide pos="3840"/>
      </p:guideLst>
    </p:cSldViewPr>
  </p:slideViewPr>
  <p:notesTextViewPr>
    <p:cViewPr>
      <p:scale>
        <a:sx n="1" d="1"/>
        <a:sy n="1" d="1"/>
      </p:scale>
      <p:origin x="0" y="0"/>
    </p:cViewPr>
  </p:notesTextViewPr>
  <p:sorterViewPr>
    <p:cViewPr>
      <p:scale>
        <a:sx n="30" d="100"/>
        <a:sy n="30" d="100"/>
      </p:scale>
      <p:origin x="0" y="0"/>
    </p:cViewPr>
  </p:sorterViewPr>
  <p:notesViewPr>
    <p:cSldViewPr snapToGrid="0">
      <p:cViewPr varScale="1">
        <p:scale>
          <a:sx n="85" d="100"/>
          <a:sy n="85" d="100"/>
        </p:scale>
        <p:origin x="3928"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0E4E57-1CF6-4440-8310-3CBE926400C3}" type="datetimeFigureOut">
              <a:rPr lang="en-US" smtClean="0"/>
              <a:t>4/9/2019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33DC02-E926-F143-BEA7-834664C012FA}" type="slidenum">
              <a:rPr lang="en-US" smtClean="0"/>
              <a:t>‹#›</a:t>
            </a:fld>
            <a:endParaRPr lang="en-US"/>
          </a:p>
        </p:txBody>
      </p:sp>
    </p:spTree>
    <p:extLst>
      <p:ext uri="{BB962C8B-B14F-4D97-AF65-F5344CB8AC3E}">
        <p14:creationId xmlns:p14="http://schemas.microsoft.com/office/powerpoint/2010/main" val="38941246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78E97C-1779-4CEE-80D0-5BBB1AC4023D}" type="datetimeFigureOut">
              <a:rPr lang="en-US" smtClean="0"/>
              <a:t>4/9/2019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CEF7D1-689C-4BC1-B59B-4A4CE078ECDF}" type="slidenum">
              <a:rPr lang="en-US" smtClean="0"/>
              <a:t>‹#›</a:t>
            </a:fld>
            <a:endParaRPr lang="en-US"/>
          </a:p>
        </p:txBody>
      </p:sp>
    </p:spTree>
    <p:extLst>
      <p:ext uri="{BB962C8B-B14F-4D97-AF65-F5344CB8AC3E}">
        <p14:creationId xmlns:p14="http://schemas.microsoft.com/office/powerpoint/2010/main" val="1981143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30DF486-3438-A340-9F75-BB86BE289DE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50" y="5598000"/>
            <a:ext cx="4567498" cy="1260000"/>
          </a:xfrm>
          <a:prstGeom prst="rect">
            <a:avLst/>
          </a:prstGeom>
        </p:spPr>
      </p:pic>
      <p:sp>
        <p:nvSpPr>
          <p:cNvPr id="2" name="Title 1"/>
          <p:cNvSpPr>
            <a:spLocks noGrp="1"/>
          </p:cNvSpPr>
          <p:nvPr>
            <p:ph type="ctrTitle" hasCustomPrompt="1"/>
          </p:nvPr>
        </p:nvSpPr>
        <p:spPr>
          <a:xfrm>
            <a:off x="452740" y="1028940"/>
            <a:ext cx="8692199" cy="1474115"/>
          </a:xfrm>
        </p:spPr>
        <p:txBody>
          <a:bodyPr lIns="0" anchor="b">
            <a:noAutofit/>
          </a:bodyPr>
          <a:lstStyle>
            <a:lvl1pPr algn="l">
              <a:defRPr sz="5400">
                <a:solidFill>
                  <a:schemeClr val="tx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2000" b="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pPr/>
              <a:t>4/9/2019</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lvl1pPr>
          </a:lstStyle>
          <a:p>
            <a:fld id="{93005692-73BE-493E-93AB-ECD6027A7652}" type="slidenum">
              <a:rPr lang="en-US" smtClean="0"/>
              <a:pPr/>
              <a:t>‹#›</a:t>
            </a:fld>
            <a:endParaRPr lang="en-US" dirty="0"/>
          </a:p>
        </p:txBody>
      </p:sp>
      <p:sp>
        <p:nvSpPr>
          <p:cNvPr id="19" name="Rectangle 18"/>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5592275"/>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59881" y="1396192"/>
            <a:ext cx="5542713" cy="670270"/>
          </a:xfrm>
        </p:spPr>
        <p:txBody>
          <a:bodyPr anchor="b">
            <a:noAutofit/>
          </a:bodyPr>
          <a:lstStyle>
            <a:lvl1pPr marL="0" indent="0">
              <a:buNone/>
              <a:defRPr sz="2800" b="1"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9881" y="2184400"/>
            <a:ext cx="5542713" cy="3846945"/>
          </a:xfrm>
        </p:spPr>
        <p:txBody>
          <a:bodyPr>
            <a:normAutofit/>
          </a:bodyPr>
          <a:lstStyle>
            <a:lvl1pPr marL="288925" indent="-288925">
              <a:spcBef>
                <a:spcPts val="800"/>
              </a:spcBef>
              <a:spcAft>
                <a:spcPts val="800"/>
              </a:spcAft>
              <a:buFont typeface="Wingdings" charset="2"/>
              <a:buChar char="§"/>
              <a:defRPr sz="2000"/>
            </a:lvl1pPr>
            <a:lvl2pPr marL="685800" indent="-228600">
              <a:spcBef>
                <a:spcPts val="800"/>
              </a:spcBef>
              <a:spcAft>
                <a:spcPts val="800"/>
              </a:spcAft>
              <a:buFont typeface="Wingdings" charset="2"/>
              <a:buChar char="§"/>
              <a:defRPr sz="1800"/>
            </a:lvl2pPr>
            <a:lvl3pPr marL="1143000" indent="-228600">
              <a:spcBef>
                <a:spcPts val="800"/>
              </a:spcBef>
              <a:spcAft>
                <a:spcPts val="800"/>
              </a:spcAft>
              <a:buFont typeface="Wingdings" charset="2"/>
              <a:buChar char="§"/>
              <a:defRPr sz="1600"/>
            </a:lvl3pPr>
            <a:lvl4pPr marL="1600200" indent="-228600">
              <a:spcBef>
                <a:spcPts val="800"/>
              </a:spcBef>
              <a:spcAft>
                <a:spcPts val="800"/>
              </a:spcAft>
              <a:buFont typeface="Wingdings" charset="2"/>
              <a:buChar char="§"/>
              <a:defRPr sz="1400"/>
            </a:lvl4pPr>
            <a:lvl5pPr marL="2057400" indent="-228600">
              <a:spcBef>
                <a:spcPts val="800"/>
              </a:spcBef>
              <a:spcAft>
                <a:spcPts val="800"/>
              </a:spcAft>
              <a:buFont typeface="Wingdings" charset="2"/>
              <a:buChar cha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6154" y="1396192"/>
            <a:ext cx="5593458" cy="670270"/>
          </a:xfrm>
        </p:spPr>
        <p:txBody>
          <a:bodyPr anchor="b">
            <a:normAutofit/>
          </a:bodyPr>
          <a:lstStyle>
            <a:lvl1pPr marL="0" indent="0">
              <a:buNone/>
              <a:defRPr sz="28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36154" y="2184400"/>
            <a:ext cx="5593458" cy="3846945"/>
          </a:xfrm>
        </p:spPr>
        <p:txBody>
          <a:bodyPr>
            <a:normAutofit/>
          </a:bodyPr>
          <a:lstStyle>
            <a:lvl1pPr marL="288925" indent="-288925">
              <a:spcBef>
                <a:spcPts val="800"/>
              </a:spcBef>
              <a:spcAft>
                <a:spcPts val="800"/>
              </a:spcAft>
              <a:buFont typeface="Wingdings" charset="2"/>
              <a:buChar char="§"/>
              <a:defRPr sz="2000"/>
            </a:lvl1pPr>
            <a:lvl2pPr marL="685800" indent="-228600">
              <a:spcBef>
                <a:spcPts val="800"/>
              </a:spcBef>
              <a:spcAft>
                <a:spcPts val="800"/>
              </a:spcAft>
              <a:buFont typeface="Wingdings" charset="2"/>
              <a:buChar char="§"/>
              <a:defRPr sz="1800"/>
            </a:lvl2pPr>
            <a:lvl3pPr marL="1143000" indent="-228600">
              <a:spcBef>
                <a:spcPts val="800"/>
              </a:spcBef>
              <a:spcAft>
                <a:spcPts val="800"/>
              </a:spcAft>
              <a:buFont typeface="Wingdings" charset="2"/>
              <a:buChar char="§"/>
              <a:defRPr sz="1600"/>
            </a:lvl3pPr>
            <a:lvl4pPr marL="1600200" indent="-228600">
              <a:spcBef>
                <a:spcPts val="800"/>
              </a:spcBef>
              <a:spcAft>
                <a:spcPts val="800"/>
              </a:spcAft>
              <a:buFont typeface="Wingdings" charset="2"/>
              <a:buChar char="§"/>
              <a:defRPr sz="1400"/>
            </a:lvl4pPr>
            <a:lvl5pPr marL="2057400" indent="-228600">
              <a:spcBef>
                <a:spcPts val="800"/>
              </a:spcBef>
              <a:spcAft>
                <a:spcPts val="800"/>
              </a:spcAft>
              <a:buFont typeface="Wingdings" charset="2"/>
              <a:buChar cha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hasCustomPrompt="1"/>
          </p:nvPr>
        </p:nvSpPr>
        <p:spPr>
          <a:xfrm>
            <a:off x="259883" y="434108"/>
            <a:ext cx="11569729" cy="895927"/>
          </a:xfrm>
        </p:spPr>
        <p:txBody>
          <a:bodyPr/>
          <a:lstStyle/>
          <a:p>
            <a:r>
              <a:rPr lang="en-US" dirty="0"/>
              <a:t>CLICK TO EDIT MASTER TITLE STYLE</a:t>
            </a:r>
          </a:p>
        </p:txBody>
      </p:sp>
      <p:sp>
        <p:nvSpPr>
          <p:cNvPr id="2" name="Date Placeholder 1"/>
          <p:cNvSpPr>
            <a:spLocks noGrp="1"/>
          </p:cNvSpPr>
          <p:nvPr>
            <p:ph type="dt" sz="half" idx="10"/>
          </p:nvPr>
        </p:nvSpPr>
        <p:spPr/>
        <p:txBody>
          <a:bodyPr/>
          <a:lstStyle/>
          <a:p>
            <a:fld id="{C17F432B-3FBE-4889-963D-BF97BFBB7D3F}" type="datetime1">
              <a:rPr lang="en-US" smtClean="0"/>
              <a:t>4/9/2019</a:t>
            </a:fld>
            <a:endParaRPr lang="en-US" dirty="0"/>
          </a:p>
        </p:txBody>
      </p:sp>
      <p:sp>
        <p:nvSpPr>
          <p:cNvPr id="11" name="Footer Placeholder 10"/>
          <p:cNvSpPr>
            <a:spLocks noGrp="1"/>
          </p:cNvSpPr>
          <p:nvPr>
            <p:ph type="ftr" sz="quarter" idx="11"/>
          </p:nvPr>
        </p:nvSpPr>
        <p:spPr/>
        <p:txBody>
          <a:bodyPr/>
          <a:lstStyle/>
          <a:p>
            <a:r>
              <a:rPr lang="en-US"/>
              <a:t>PRESENTATION TITLE</a:t>
            </a:r>
            <a:endParaRPr lang="en-US" dirty="0"/>
          </a:p>
        </p:txBody>
      </p:sp>
      <p:sp>
        <p:nvSpPr>
          <p:cNvPr id="12" name="Slide Number Placeholder 11"/>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519598644"/>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6" name="Date Placeholder 5"/>
          <p:cNvSpPr>
            <a:spLocks noGrp="1"/>
          </p:cNvSpPr>
          <p:nvPr>
            <p:ph type="dt" sz="half" idx="10"/>
          </p:nvPr>
        </p:nvSpPr>
        <p:spPr/>
        <p:txBody>
          <a:bodyPr/>
          <a:lstStyle/>
          <a:p>
            <a:fld id="{310CCC04-1E76-41EE-A8AC-75AD85313D09}" type="datetime1">
              <a:rPr lang="en-US" smtClean="0"/>
              <a:t>4/9/2019</a:t>
            </a:fld>
            <a:endParaRPr lang="en-US" dirty="0"/>
          </a:p>
        </p:txBody>
      </p:sp>
      <p:sp>
        <p:nvSpPr>
          <p:cNvPr id="7" name="Footer Placeholder 6"/>
          <p:cNvSpPr>
            <a:spLocks noGrp="1"/>
          </p:cNvSpPr>
          <p:nvPr>
            <p:ph type="ftr" sz="quarter" idx="11"/>
          </p:nvPr>
        </p:nvSpPr>
        <p:spPr/>
        <p:txBody>
          <a:bodyPr/>
          <a:lstStyle/>
          <a:p>
            <a:r>
              <a:rPr lang="en-US"/>
              <a:t>PRESENTATION TITLE</a:t>
            </a:r>
            <a:endParaRPr lang="en-US" dirty="0"/>
          </a:p>
        </p:txBody>
      </p:sp>
      <p:sp>
        <p:nvSpPr>
          <p:cNvPr id="8" name="Slide Number Placeholder 7"/>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2708487075"/>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3974A9E-84AC-4661-9381-CC35B09E47F7}" type="datetime1">
              <a:rPr lang="en-US" smtClean="0"/>
              <a:t>4/9/2019</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743165608"/>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_NoBkgrd">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E55829F-8847-4C2A-8DD0-690EAD78E53F}" type="datetime1">
              <a:rPr lang="en-US" smtClean="0"/>
              <a:t>4/9/2019</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1087678416"/>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ontext or Quot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30071" y="1237675"/>
            <a:ext cx="4331855" cy="910202"/>
          </a:xfrm>
        </p:spPr>
        <p:txBody>
          <a:bodyPr anchor="b">
            <a:normAutofit/>
          </a:bodyPr>
          <a:lstStyle>
            <a:lvl1pPr algn="ctr">
              <a:defRPr sz="2800" cap="all" baseline="0"/>
            </a:lvl1pPr>
          </a:lstStyle>
          <a:p>
            <a:r>
              <a:rPr lang="en-US" dirty="0"/>
              <a:t>CONTEXT or THEME</a:t>
            </a:r>
          </a:p>
        </p:txBody>
      </p:sp>
      <p:sp>
        <p:nvSpPr>
          <p:cNvPr id="3" name="Date Placeholder 2"/>
          <p:cNvSpPr>
            <a:spLocks noGrp="1"/>
          </p:cNvSpPr>
          <p:nvPr>
            <p:ph type="dt" sz="half" idx="10"/>
          </p:nvPr>
        </p:nvSpPr>
        <p:spPr>
          <a:xfrm>
            <a:off x="10687614" y="6335309"/>
            <a:ext cx="1181114" cy="250337"/>
          </a:xfrm>
        </p:spPr>
        <p:txBody>
          <a:bodyPr/>
          <a:lstStyle/>
          <a:p>
            <a:fld id="{5FDFC970-B950-4395-A833-47227D4A68CA}" type="datetime1">
              <a:rPr lang="en-US" smtClean="0"/>
              <a:t>4/9/2019</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cxnSp>
        <p:nvCxnSpPr>
          <p:cNvPr id="12" name="Straight Connector 11"/>
          <p:cNvCxnSpPr/>
          <p:nvPr userDrawn="1"/>
        </p:nvCxnSpPr>
        <p:spPr>
          <a:xfrm>
            <a:off x="3930073" y="2244437"/>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3930073" y="4668983"/>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4"/>
          <p:cNvSpPr>
            <a:spLocks noGrp="1"/>
          </p:cNvSpPr>
          <p:nvPr>
            <p:ph type="body" sz="quarter" idx="13"/>
          </p:nvPr>
        </p:nvSpPr>
        <p:spPr>
          <a:xfrm>
            <a:off x="660400" y="2420360"/>
            <a:ext cx="10871200" cy="2114550"/>
          </a:xfrm>
        </p:spPr>
        <p:txBody>
          <a:bodyPr anchor="ctr">
            <a:normAutofit/>
          </a:bodyPr>
          <a:lstStyle>
            <a:lvl1pPr marL="0" indent="0" algn="ctr">
              <a:lnSpc>
                <a:spcPct val="100000"/>
              </a:lnSpc>
              <a:buNone/>
              <a:defRPr sz="2800"/>
            </a:lvl1pPr>
            <a:lvl2pPr algn="ctr">
              <a:defRPr/>
            </a:lvl2pPr>
            <a:lvl3pPr algn="ctr">
              <a:defRPr/>
            </a:lvl3pPr>
            <a:lvl4pPr algn="ctr">
              <a:defRPr/>
            </a:lvl4pPr>
            <a:lvl5pPr algn="ctr">
              <a:defRPr/>
            </a:lvl5pPr>
          </a:lstStyle>
          <a:p>
            <a:pPr lvl="0"/>
            <a:r>
              <a:rPr lang="en-US"/>
              <a:t>Edit Master text styles</a:t>
            </a:r>
          </a:p>
        </p:txBody>
      </p:sp>
      <p:sp>
        <p:nvSpPr>
          <p:cNvPr id="17" name="Text Placeholder 16"/>
          <p:cNvSpPr>
            <a:spLocks noGrp="1"/>
          </p:cNvSpPr>
          <p:nvPr>
            <p:ph type="body" sz="quarter" idx="14"/>
          </p:nvPr>
        </p:nvSpPr>
        <p:spPr>
          <a:xfrm>
            <a:off x="3930072" y="4784725"/>
            <a:ext cx="4331855"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200" b="1"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en-US"/>
              <a:t>Edit Master text styles</a:t>
            </a:r>
          </a:p>
        </p:txBody>
      </p:sp>
    </p:spTree>
    <p:extLst>
      <p:ext uri="{BB962C8B-B14F-4D97-AF65-F5344CB8AC3E}">
        <p14:creationId xmlns:p14="http://schemas.microsoft.com/office/powerpoint/2010/main" val="1064198111"/>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ontext or Quote with Photo">
    <p:bg>
      <p:bgPr>
        <a:solidFill>
          <a:schemeClr val="bg2"/>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5"/>
          </p:nvPr>
        </p:nvSpPr>
        <p:spPr>
          <a:xfrm>
            <a:off x="6350285" y="495661"/>
            <a:ext cx="5440648" cy="5757360"/>
          </a:xfrm>
        </p:spPr>
        <p:txBody>
          <a:bodyPr/>
          <a:lstStyle/>
          <a:p>
            <a:r>
              <a:rPr lang="en-US"/>
              <a:t>Click icon to add picture</a:t>
            </a:r>
          </a:p>
        </p:txBody>
      </p:sp>
      <p:sp>
        <p:nvSpPr>
          <p:cNvPr id="2" name="Title 1"/>
          <p:cNvSpPr>
            <a:spLocks noGrp="1"/>
          </p:cNvSpPr>
          <p:nvPr>
            <p:ph type="title" hasCustomPrompt="1"/>
          </p:nvPr>
        </p:nvSpPr>
        <p:spPr>
          <a:xfrm>
            <a:off x="854362" y="1237675"/>
            <a:ext cx="4331855" cy="910202"/>
          </a:xfrm>
        </p:spPr>
        <p:txBody>
          <a:bodyPr anchor="b">
            <a:normAutofit/>
          </a:bodyPr>
          <a:lstStyle>
            <a:lvl1pPr algn="ctr">
              <a:defRPr sz="2800" cap="all" baseline="0"/>
            </a:lvl1pPr>
          </a:lstStyle>
          <a:p>
            <a:r>
              <a:rPr lang="en-US" dirty="0"/>
              <a:t>CONTEXT or THEME</a:t>
            </a:r>
          </a:p>
        </p:txBody>
      </p:sp>
      <p:sp>
        <p:nvSpPr>
          <p:cNvPr id="3" name="Date Placeholder 2"/>
          <p:cNvSpPr>
            <a:spLocks noGrp="1"/>
          </p:cNvSpPr>
          <p:nvPr>
            <p:ph type="dt" sz="half" idx="10"/>
          </p:nvPr>
        </p:nvSpPr>
        <p:spPr>
          <a:xfrm>
            <a:off x="10692947" y="6335309"/>
            <a:ext cx="1181114" cy="250337"/>
          </a:xfrm>
        </p:spPr>
        <p:txBody>
          <a:bodyPr/>
          <a:lstStyle/>
          <a:p>
            <a:fld id="{5FDFC970-B950-4395-A833-47227D4A68CA}" type="datetime1">
              <a:rPr lang="en-US" smtClean="0"/>
              <a:t>4/9/2019</a:t>
            </a:fld>
            <a:endParaRPr lang="en-US" dirty="0"/>
          </a:p>
        </p:txBody>
      </p:sp>
      <p:sp>
        <p:nvSpPr>
          <p:cNvPr id="4" name="Footer Placeholder 3"/>
          <p:cNvSpPr>
            <a:spLocks noGrp="1"/>
          </p:cNvSpPr>
          <p:nvPr>
            <p:ph type="ftr" sz="quarter" idx="11"/>
          </p:nvPr>
        </p:nvSpPr>
        <p:spPr>
          <a:xfrm>
            <a:off x="259882" y="6335309"/>
            <a:ext cx="3887245" cy="250337"/>
          </a:xfrm>
        </p:spPr>
        <p:txBody>
          <a:bodyPr/>
          <a:lstStyle/>
          <a:p>
            <a:r>
              <a:rPr lang="en-US"/>
              <a:t>PRESENTATION TITLE</a:t>
            </a:r>
            <a:endParaRPr lang="en-US" dirty="0"/>
          </a:p>
        </p:txBody>
      </p:sp>
      <p:sp>
        <p:nvSpPr>
          <p:cNvPr id="5" name="Slide Number Placeholder 4"/>
          <p:cNvSpPr>
            <a:spLocks noGrp="1"/>
          </p:cNvSpPr>
          <p:nvPr>
            <p:ph type="sldNum" sz="quarter" idx="12"/>
          </p:nvPr>
        </p:nvSpPr>
        <p:spPr>
          <a:xfrm>
            <a:off x="4479637" y="6335309"/>
            <a:ext cx="1016000" cy="250337"/>
          </a:xfrm>
        </p:spPr>
        <p:txBody>
          <a:bodyPr/>
          <a:lstStyle/>
          <a:p>
            <a:r>
              <a:rPr lang="en-US" dirty="0"/>
              <a:t>PAGE  </a:t>
            </a:r>
            <a:fld id="{93005692-73BE-493E-93AB-ECD6027A7652}" type="slidenum">
              <a:rPr lang="en-US" smtClean="0"/>
              <a:pPr/>
              <a:t>‹#›</a:t>
            </a:fld>
            <a:endParaRPr lang="en-US" dirty="0"/>
          </a:p>
        </p:txBody>
      </p:sp>
      <p:sp>
        <p:nvSpPr>
          <p:cNvPr id="15" name="Text Placeholder 14"/>
          <p:cNvSpPr>
            <a:spLocks noGrp="1"/>
          </p:cNvSpPr>
          <p:nvPr>
            <p:ph type="body" sz="quarter" idx="13"/>
          </p:nvPr>
        </p:nvSpPr>
        <p:spPr>
          <a:xfrm>
            <a:off x="544943" y="2409026"/>
            <a:ext cx="4950694" cy="2114550"/>
          </a:xfrm>
        </p:spPr>
        <p:txBody>
          <a:bodyPr anchor="ctr">
            <a:normAutofit/>
          </a:bodyPr>
          <a:lstStyle>
            <a:lvl1pPr marL="0" indent="0" algn="ctr">
              <a:lnSpc>
                <a:spcPct val="100000"/>
              </a:lnSpc>
              <a:buNone/>
              <a:defRPr sz="2200"/>
            </a:lvl1pPr>
            <a:lvl2pPr algn="ctr">
              <a:defRPr/>
            </a:lvl2pPr>
            <a:lvl3pPr algn="ctr">
              <a:defRPr/>
            </a:lvl3pPr>
            <a:lvl4pPr algn="ctr">
              <a:defRPr/>
            </a:lvl4pPr>
            <a:lvl5pPr algn="ctr">
              <a:defRPr/>
            </a:lvl5pPr>
          </a:lstStyle>
          <a:p>
            <a:pPr lvl="0"/>
            <a:r>
              <a:rPr lang="en-US"/>
              <a:t>Edit Master text styles</a:t>
            </a:r>
          </a:p>
        </p:txBody>
      </p:sp>
      <p:sp>
        <p:nvSpPr>
          <p:cNvPr id="17" name="Text Placeholder 16"/>
          <p:cNvSpPr>
            <a:spLocks noGrp="1"/>
          </p:cNvSpPr>
          <p:nvPr>
            <p:ph type="body" sz="quarter" idx="14"/>
          </p:nvPr>
        </p:nvSpPr>
        <p:spPr>
          <a:xfrm>
            <a:off x="854362" y="4784725"/>
            <a:ext cx="4331855"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200" b="1"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en-US"/>
              <a:t>Edit Master text styles</a:t>
            </a:r>
          </a:p>
        </p:txBody>
      </p:sp>
      <p:cxnSp>
        <p:nvCxnSpPr>
          <p:cNvPr id="10" name="Straight Connector 9"/>
          <p:cNvCxnSpPr/>
          <p:nvPr userDrawn="1"/>
        </p:nvCxnSpPr>
        <p:spPr>
          <a:xfrm>
            <a:off x="854363" y="2244437"/>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userDrawn="1"/>
        </p:nvCxnSpPr>
        <p:spPr>
          <a:xfrm>
            <a:off x="854363" y="4668983"/>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317354"/>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ection Divider 1">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cap="all" baseline="0"/>
            </a:lvl1pPr>
          </a:lstStyle>
          <a:p>
            <a:r>
              <a:rPr lang="en-US" dirty="0"/>
              <a:t>SECTION DIVIDER</a:t>
            </a:r>
          </a:p>
        </p:txBody>
      </p:sp>
      <p:sp>
        <p:nvSpPr>
          <p:cNvPr id="3" name="Date Placeholder 2"/>
          <p:cNvSpPr>
            <a:spLocks noGrp="1"/>
          </p:cNvSpPr>
          <p:nvPr>
            <p:ph type="dt" sz="half" idx="10"/>
          </p:nvPr>
        </p:nvSpPr>
        <p:spPr>
          <a:xfrm>
            <a:off x="10676206" y="6335309"/>
            <a:ext cx="1181114" cy="250337"/>
          </a:xfrm>
        </p:spPr>
        <p:txBody>
          <a:bodyPr/>
          <a:lstStyle/>
          <a:p>
            <a:fld id="{5FDFC970-B950-4395-A833-47227D4A68CA}" type="datetime1">
              <a:rPr lang="en-US" smtClean="0"/>
              <a:t>4/9/2019</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1467728093"/>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ction Divider 2">
    <p:bg>
      <p:bgPr>
        <a:solidFill>
          <a:schemeClr val="accent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cap="all" baseline="0">
                <a:solidFill>
                  <a:schemeClr val="bg1"/>
                </a:solidFill>
              </a:defRPr>
            </a:lvl1pPr>
          </a:lstStyle>
          <a:p>
            <a:r>
              <a:rPr lang="en-US" dirty="0"/>
              <a:t>SECTION DIVIDER</a:t>
            </a:r>
          </a:p>
        </p:txBody>
      </p:sp>
      <p:sp>
        <p:nvSpPr>
          <p:cNvPr id="3" name="Date Placeholder 2"/>
          <p:cNvSpPr>
            <a:spLocks noGrp="1"/>
          </p:cNvSpPr>
          <p:nvPr>
            <p:ph type="dt" sz="half" idx="10"/>
          </p:nvPr>
        </p:nvSpPr>
        <p:spPr>
          <a:xfrm>
            <a:off x="10676206" y="6335309"/>
            <a:ext cx="1181114" cy="250337"/>
          </a:xfrm>
        </p:spPr>
        <p:txBody>
          <a:bodyPr/>
          <a:lstStyle>
            <a:lvl1pPr>
              <a:defRPr>
                <a:solidFill>
                  <a:schemeClr val="bg1"/>
                </a:solidFill>
              </a:defRPr>
            </a:lvl1pPr>
          </a:lstStyle>
          <a:p>
            <a:fld id="{5FDFC970-B950-4395-A833-47227D4A68CA}" type="datetime1">
              <a:rPr lang="en-US" smtClean="0"/>
              <a:pPr/>
              <a:t>4/9/2019</a:t>
            </a:fld>
            <a:endParaRPr lang="en-US" dirty="0"/>
          </a:p>
        </p:txBody>
      </p:sp>
      <p:sp>
        <p:nvSpPr>
          <p:cNvPr id="4" name="Footer Placeholder 3"/>
          <p:cNvSpPr>
            <a:spLocks noGrp="1"/>
          </p:cNvSpPr>
          <p:nvPr>
            <p:ph type="ftr" sz="quarter" idx="11"/>
          </p:nvPr>
        </p:nvSpPr>
        <p:spPr/>
        <p:txBody>
          <a:bodyPr/>
          <a:lstStyle>
            <a:lvl1pPr>
              <a:defRPr>
                <a:solidFill>
                  <a:schemeClr val="bg1"/>
                </a:solidFill>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r>
              <a:rPr lang="en-US"/>
              <a:t>PAGE  </a:t>
            </a:r>
            <a:fld id="{93005692-73BE-493E-93AB-ECD6027A7652}" type="slidenum">
              <a:rPr lang="en-US" smtClean="0"/>
              <a:pPr/>
              <a:t>‹#›</a:t>
            </a:fld>
            <a:endParaRPr lang="en-US" dirty="0"/>
          </a:p>
        </p:txBody>
      </p:sp>
    </p:spTree>
    <p:extLst>
      <p:ext uri="{BB962C8B-B14F-4D97-AF65-F5344CB8AC3E}">
        <p14:creationId xmlns:p14="http://schemas.microsoft.com/office/powerpoint/2010/main" val="3666828729"/>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ction Divider 3">
    <p:bg>
      <p:bgPr>
        <a:solidFill>
          <a:schemeClr val="tx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err="1"/>
              <a:t>Subheader</a:t>
            </a:r>
            <a:endParaRPr lang="en-US" dirty="0"/>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cap="all" baseline="0">
                <a:solidFill>
                  <a:schemeClr val="bg1"/>
                </a:solidFill>
              </a:defRPr>
            </a:lvl1pPr>
          </a:lstStyle>
          <a:p>
            <a:r>
              <a:rPr lang="en-US" dirty="0"/>
              <a:t>SECTION DIVIDER</a:t>
            </a:r>
          </a:p>
        </p:txBody>
      </p:sp>
      <p:sp>
        <p:nvSpPr>
          <p:cNvPr id="3" name="Date Placeholder 2"/>
          <p:cNvSpPr>
            <a:spLocks noGrp="1"/>
          </p:cNvSpPr>
          <p:nvPr>
            <p:ph type="dt" sz="half" idx="10"/>
          </p:nvPr>
        </p:nvSpPr>
        <p:spPr>
          <a:xfrm>
            <a:off x="10676206" y="6335309"/>
            <a:ext cx="1181114" cy="250337"/>
          </a:xfrm>
        </p:spPr>
        <p:txBody>
          <a:bodyPr/>
          <a:lstStyle>
            <a:lvl1pPr>
              <a:defRPr>
                <a:solidFill>
                  <a:schemeClr val="bg1"/>
                </a:solidFill>
              </a:defRPr>
            </a:lvl1pPr>
          </a:lstStyle>
          <a:p>
            <a:fld id="{5FDFC970-B950-4395-A833-47227D4A68CA}" type="datetime1">
              <a:rPr lang="en-US" smtClean="0"/>
              <a:pPr/>
              <a:t>4/9/2019</a:t>
            </a:fld>
            <a:endParaRPr lang="en-US" dirty="0"/>
          </a:p>
        </p:txBody>
      </p:sp>
      <p:sp>
        <p:nvSpPr>
          <p:cNvPr id="4" name="Footer Placeholder 3"/>
          <p:cNvSpPr>
            <a:spLocks noGrp="1"/>
          </p:cNvSpPr>
          <p:nvPr>
            <p:ph type="ftr" sz="quarter" idx="11"/>
          </p:nvPr>
        </p:nvSpPr>
        <p:spPr/>
        <p:txBody>
          <a:bodyPr/>
          <a:lstStyle>
            <a:lvl1pPr>
              <a:defRPr>
                <a:solidFill>
                  <a:schemeClr val="bg1"/>
                </a:solidFill>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a:solidFill>
                  <a:schemeClr val="bg1"/>
                </a:solidFill>
              </a:defRPr>
            </a:lvl1p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3035022777"/>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Closing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57225" y="4581236"/>
            <a:ext cx="10877550" cy="1597891"/>
          </a:xfrm>
          <a:noFill/>
        </p:spPr>
        <p:txBody>
          <a:bodyPr wrap="square" rtlCol="0" anchor="ctr" anchorCtr="1">
            <a:noAutofit/>
          </a:bodyPr>
          <a:lstStyle>
            <a:lvl1pPr algn="ctr">
              <a:defRPr lang="en-US" sz="1800" b="0" i="0" cap="all" baseline="0">
                <a:solidFill>
                  <a:schemeClr val="tx1"/>
                </a:solidFill>
                <a:latin typeface="Verdana" charset="0"/>
                <a:ea typeface="Verdana" charset="0"/>
                <a:cs typeface="Verdana" charset="0"/>
              </a:defRPr>
            </a:lvl1pPr>
          </a:lstStyle>
          <a:p>
            <a:pPr marL="0" lvl="0" algn="ctr">
              <a:lnSpc>
                <a:spcPct val="75000"/>
              </a:lnSpc>
            </a:pPr>
            <a:r>
              <a:rPr lang="en-US" dirty="0"/>
              <a:t>click to edit master closing slide</a:t>
            </a:r>
          </a:p>
        </p:txBody>
      </p:sp>
      <p:sp>
        <p:nvSpPr>
          <p:cNvPr id="6" name="Date Placeholder 5"/>
          <p:cNvSpPr>
            <a:spLocks noGrp="1"/>
          </p:cNvSpPr>
          <p:nvPr>
            <p:ph type="dt" sz="half" idx="10"/>
          </p:nvPr>
        </p:nvSpPr>
        <p:spPr/>
        <p:txBody>
          <a:bodyPr/>
          <a:lstStyle/>
          <a:p>
            <a:fld id="{75D660D7-90CE-4513-A3CE-C070B9421917}" type="datetime1">
              <a:rPr lang="en-US" smtClean="0"/>
              <a:t>4/9/2019</a:t>
            </a:fld>
            <a:endParaRPr lang="en-US" dirty="0"/>
          </a:p>
        </p:txBody>
      </p:sp>
      <p:sp>
        <p:nvSpPr>
          <p:cNvPr id="10" name="Footer Placeholder 9"/>
          <p:cNvSpPr>
            <a:spLocks noGrp="1"/>
          </p:cNvSpPr>
          <p:nvPr>
            <p:ph type="ftr" sz="quarter" idx="11"/>
          </p:nvPr>
        </p:nvSpPr>
        <p:spPr/>
        <p:txBody>
          <a:bodyPr/>
          <a:lstStyle/>
          <a:p>
            <a:r>
              <a:rPr lang="en-US"/>
              <a:t>PRESENTATION TITLE</a:t>
            </a:r>
            <a:endParaRPr lang="en-US" dirty="0"/>
          </a:p>
        </p:txBody>
      </p:sp>
      <p:sp>
        <p:nvSpPr>
          <p:cNvPr id="11" name="Slide Number Placeholder 10"/>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16" name="Group 15"/>
          <p:cNvGrpSpPr/>
          <p:nvPr userDrawn="1"/>
        </p:nvGrpSpPr>
        <p:grpSpPr>
          <a:xfrm>
            <a:off x="0" y="0"/>
            <a:ext cx="12192000" cy="397164"/>
            <a:chOff x="0" y="0"/>
            <a:chExt cx="12192000" cy="397164"/>
          </a:xfrm>
        </p:grpSpPr>
        <p:sp>
          <p:nvSpPr>
            <p:cNvPr id="17" name="Rectangle 16"/>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08F22C7D-C1E2-3043-B369-F9AA670BFC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47927" y="1207407"/>
            <a:ext cx="6096144" cy="4075200"/>
          </a:xfrm>
          <a:prstGeom prst="rect">
            <a:avLst/>
          </a:prstGeom>
        </p:spPr>
      </p:pic>
    </p:spTree>
    <p:extLst>
      <p:ext uri="{BB962C8B-B14F-4D97-AF65-F5344CB8AC3E}">
        <p14:creationId xmlns:p14="http://schemas.microsoft.com/office/powerpoint/2010/main" val="3269677358"/>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6094124" y="397164"/>
            <a:ext cx="6097876" cy="6460836"/>
          </a:xfrm>
        </p:spPr>
        <p:txBody>
          <a:bodyPr/>
          <a:lstStyle/>
          <a:p>
            <a:r>
              <a:rPr lang="en-US"/>
              <a:t>Click icon to add picture</a:t>
            </a:r>
          </a:p>
        </p:txBody>
      </p:sp>
      <p:sp>
        <p:nvSpPr>
          <p:cNvPr id="2" name="Title 1"/>
          <p:cNvSpPr>
            <a:spLocks noGrp="1"/>
          </p:cNvSpPr>
          <p:nvPr>
            <p:ph type="ctrTitle" hasCustomPrompt="1"/>
          </p:nvPr>
        </p:nvSpPr>
        <p:spPr>
          <a:xfrm>
            <a:off x="452740" y="1028940"/>
            <a:ext cx="5486243" cy="1474115"/>
          </a:xfrm>
        </p:spPr>
        <p:txBody>
          <a:bodyPr lIns="0" anchor="b">
            <a:noAutofit/>
          </a:bodyPr>
          <a:lstStyle>
            <a:lvl1pPr algn="l">
              <a:defRPr sz="5400">
                <a:solidFill>
                  <a:schemeClr val="tx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2000" b="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pPr/>
              <a:t>4/9/2019</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lvl1pPr>
          </a:lstStyle>
          <a:p>
            <a:fld id="{93005692-73BE-493E-93AB-ECD6027A7652}" type="slidenum">
              <a:rPr lang="en-US" smtClean="0"/>
              <a:pPr/>
              <a:t>‹#›</a:t>
            </a:fld>
            <a:endParaRPr lang="en-US" dirty="0"/>
          </a:p>
        </p:txBody>
      </p:sp>
      <p:grpSp>
        <p:nvGrpSpPr>
          <p:cNvPr id="17" name="Group 16"/>
          <p:cNvGrpSpPr/>
          <p:nvPr userDrawn="1"/>
        </p:nvGrpSpPr>
        <p:grpSpPr>
          <a:xfrm>
            <a:off x="0" y="0"/>
            <a:ext cx="12192000" cy="397164"/>
            <a:chOff x="0" y="0"/>
            <a:chExt cx="12192000" cy="397164"/>
          </a:xfrm>
        </p:grpSpPr>
        <p:sp>
          <p:nvSpPr>
            <p:cNvPr id="19" name="Rectangle 18"/>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a:extLst>
              <a:ext uri="{FF2B5EF4-FFF2-40B4-BE49-F238E27FC236}">
                <a16:creationId xmlns:a16="http://schemas.microsoft.com/office/drawing/2014/main" id="{BBE1A07C-8552-0542-9BF7-2A61006340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50" y="5598000"/>
            <a:ext cx="4567498" cy="1260000"/>
          </a:xfrm>
          <a:prstGeom prst="rect">
            <a:avLst/>
          </a:prstGeom>
        </p:spPr>
      </p:pic>
    </p:spTree>
    <p:extLst>
      <p:ext uri="{BB962C8B-B14F-4D97-AF65-F5344CB8AC3E}">
        <p14:creationId xmlns:p14="http://schemas.microsoft.com/office/powerpoint/2010/main" val="1031835470"/>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osing Slide_ALT">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E7DB0DE-C1CD-E146-97D4-DF8F8574925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659" b="18119"/>
          <a:stretch/>
        </p:blipFill>
        <p:spPr>
          <a:xfrm>
            <a:off x="0" y="405114"/>
            <a:ext cx="12192000" cy="6452886"/>
          </a:xfrm>
          <a:prstGeom prst="rect">
            <a:avLst/>
          </a:prstGeom>
        </p:spPr>
      </p:pic>
      <p:sp>
        <p:nvSpPr>
          <p:cNvPr id="2" name="Title 1"/>
          <p:cNvSpPr>
            <a:spLocks noGrp="1"/>
          </p:cNvSpPr>
          <p:nvPr>
            <p:ph type="title" hasCustomPrompt="1"/>
          </p:nvPr>
        </p:nvSpPr>
        <p:spPr>
          <a:xfrm>
            <a:off x="733425" y="4682836"/>
            <a:ext cx="10725150" cy="1559782"/>
          </a:xfrm>
          <a:noFill/>
        </p:spPr>
        <p:txBody>
          <a:bodyPr wrap="square" rtlCol="0" anchor="ctr" anchorCtr="1">
            <a:noAutofit/>
          </a:bodyPr>
          <a:lstStyle>
            <a:lvl1pPr algn="ctr">
              <a:defRPr lang="en-US" sz="1800" b="0" i="0">
                <a:solidFill>
                  <a:schemeClr val="bg1">
                    <a:alpha val="81000"/>
                  </a:schemeClr>
                </a:solidFill>
                <a:latin typeface="Verdana" charset="0"/>
                <a:ea typeface="Verdana" charset="0"/>
                <a:cs typeface="Verdana" charset="0"/>
              </a:defRPr>
            </a:lvl1pPr>
          </a:lstStyle>
          <a:p>
            <a:pPr marL="0" lvl="0" algn="ctr">
              <a:lnSpc>
                <a:spcPct val="75000"/>
              </a:lnSpc>
            </a:pPr>
            <a:r>
              <a:rPr lang="en-US" dirty="0"/>
              <a:t>CLICK TO EDIT MASTER CLOSING SLIDE OPTION 2</a:t>
            </a:r>
          </a:p>
        </p:txBody>
      </p:sp>
      <p:sp>
        <p:nvSpPr>
          <p:cNvPr id="6" name="Date Placeholder 5"/>
          <p:cNvSpPr>
            <a:spLocks noGrp="1"/>
          </p:cNvSpPr>
          <p:nvPr>
            <p:ph type="dt" sz="half" idx="10"/>
          </p:nvPr>
        </p:nvSpPr>
        <p:spPr/>
        <p:txBody>
          <a:bodyPr/>
          <a:lstStyle/>
          <a:p>
            <a:fld id="{0A368D4B-3D0A-49AB-8EA2-2DC8CB4594DB}" type="datetime1">
              <a:rPr lang="en-US" smtClean="0"/>
              <a:t>4/9/2019</a:t>
            </a:fld>
            <a:endParaRPr lang="en-US" dirty="0"/>
          </a:p>
        </p:txBody>
      </p:sp>
      <p:sp>
        <p:nvSpPr>
          <p:cNvPr id="7" name="Footer Placeholder 6"/>
          <p:cNvSpPr>
            <a:spLocks noGrp="1"/>
          </p:cNvSpPr>
          <p:nvPr>
            <p:ph type="ftr" sz="quarter" idx="11"/>
          </p:nvPr>
        </p:nvSpPr>
        <p:spPr/>
        <p:txBody>
          <a:bodyPr/>
          <a:lstStyle/>
          <a:p>
            <a:r>
              <a:rPr lang="en-US"/>
              <a:t>PRESENTATION TITLE</a:t>
            </a:r>
            <a:endParaRPr lang="en-US" dirty="0"/>
          </a:p>
        </p:txBody>
      </p:sp>
      <p:sp>
        <p:nvSpPr>
          <p:cNvPr id="8" name="Slide Number Placeholder 7"/>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pic>
        <p:nvPicPr>
          <p:cNvPr id="5" name="Picture 4">
            <a:extLst>
              <a:ext uri="{FF2B5EF4-FFF2-40B4-BE49-F238E27FC236}">
                <a16:creationId xmlns:a16="http://schemas.microsoft.com/office/drawing/2014/main" id="{B312827E-EAC5-3946-AC23-03E04566DDA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047928" y="1322335"/>
            <a:ext cx="6096144" cy="4075200"/>
          </a:xfrm>
          <a:prstGeom prst="rect">
            <a:avLst/>
          </a:prstGeom>
        </p:spPr>
      </p:pic>
    </p:spTree>
    <p:extLst>
      <p:ext uri="{BB962C8B-B14F-4D97-AF65-F5344CB8AC3E}">
        <p14:creationId xmlns:p14="http://schemas.microsoft.com/office/powerpoint/2010/main" val="3722082862"/>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Black">
    <p:bg>
      <p:bgPr>
        <a:solidFill>
          <a:schemeClr val="tx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7842B6A-813C-FA45-B88D-CE413A77FF4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49" y="5598000"/>
            <a:ext cx="4567499" cy="1260000"/>
          </a:xfrm>
          <a:prstGeom prst="rect">
            <a:avLst/>
          </a:prstGeom>
        </p:spPr>
      </p:pic>
      <p:sp>
        <p:nvSpPr>
          <p:cNvPr id="2" name="Title 1"/>
          <p:cNvSpPr>
            <a:spLocks noGrp="1"/>
          </p:cNvSpPr>
          <p:nvPr>
            <p:ph type="ctrTitle" hasCustomPrompt="1"/>
          </p:nvPr>
        </p:nvSpPr>
        <p:spPr>
          <a:xfrm>
            <a:off x="452740" y="1028940"/>
            <a:ext cx="8692199" cy="1474115"/>
          </a:xfrm>
        </p:spPr>
        <p:txBody>
          <a:bodyPr lIns="0" anchor="b">
            <a:noAutofit/>
          </a:bodyPr>
          <a:lstStyle>
            <a:lvl1pPr algn="l">
              <a:defRPr sz="5400">
                <a:solidFill>
                  <a:schemeClr val="bg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2000" b="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pPr/>
              <a:t>4/9/2019</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solidFill>
                  <a:schemeClr val="bg1">
                    <a:lumMod val="85000"/>
                  </a:schemeClr>
                </a:solidFill>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solidFill>
                  <a:schemeClr val="bg1">
                    <a:lumMod val="85000"/>
                  </a:schemeClr>
                </a:solidFill>
              </a:defRPr>
            </a:lvl1pPr>
          </a:lstStyle>
          <a:p>
            <a:fld id="{93005692-73BE-493E-93AB-ECD6027A7652}" type="slidenum">
              <a:rPr lang="en-US" smtClean="0"/>
              <a:pPr/>
              <a:t>‹#›</a:t>
            </a:fld>
            <a:endParaRPr lang="en-US" dirty="0"/>
          </a:p>
        </p:txBody>
      </p:sp>
      <p:grpSp>
        <p:nvGrpSpPr>
          <p:cNvPr id="15" name="Group 14"/>
          <p:cNvGrpSpPr/>
          <p:nvPr userDrawn="1"/>
        </p:nvGrpSpPr>
        <p:grpSpPr>
          <a:xfrm>
            <a:off x="0" y="0"/>
            <a:ext cx="12192000" cy="397164"/>
            <a:chOff x="0" y="0"/>
            <a:chExt cx="12192000" cy="397164"/>
          </a:xfrm>
        </p:grpSpPr>
        <p:sp>
          <p:nvSpPr>
            <p:cNvPr id="16" name="Rectangle 15"/>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28952265"/>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Black with Image">
    <p:bg>
      <p:bgPr>
        <a:solidFill>
          <a:schemeClr val="tx1"/>
        </a:solidFill>
        <a:effectLst/>
      </p:bgPr>
    </p:bg>
    <p:spTree>
      <p:nvGrpSpPr>
        <p:cNvPr id="1" name=""/>
        <p:cNvGrpSpPr/>
        <p:nvPr/>
      </p:nvGrpSpPr>
      <p:grpSpPr>
        <a:xfrm>
          <a:off x="0" y="0"/>
          <a:ext cx="0" cy="0"/>
          <a:chOff x="0" y="0"/>
          <a:chExt cx="0" cy="0"/>
        </a:xfrm>
      </p:grpSpPr>
      <p:sp>
        <p:nvSpPr>
          <p:cNvPr id="18" name="Picture Placeholder 5"/>
          <p:cNvSpPr>
            <a:spLocks noGrp="1"/>
          </p:cNvSpPr>
          <p:nvPr>
            <p:ph type="pic" sz="quarter" idx="13"/>
          </p:nvPr>
        </p:nvSpPr>
        <p:spPr>
          <a:xfrm>
            <a:off x="6094124" y="397164"/>
            <a:ext cx="6097876" cy="6460836"/>
          </a:xfrm>
        </p:spPr>
        <p:txBody>
          <a:bodyPr/>
          <a:lstStyle/>
          <a:p>
            <a:r>
              <a:rPr lang="en-US"/>
              <a:t>Click icon to add picture</a:t>
            </a:r>
          </a:p>
        </p:txBody>
      </p:sp>
      <p:sp>
        <p:nvSpPr>
          <p:cNvPr id="2" name="Title 1"/>
          <p:cNvSpPr>
            <a:spLocks noGrp="1"/>
          </p:cNvSpPr>
          <p:nvPr>
            <p:ph type="ctrTitle" hasCustomPrompt="1"/>
          </p:nvPr>
        </p:nvSpPr>
        <p:spPr>
          <a:xfrm>
            <a:off x="452740" y="1028940"/>
            <a:ext cx="5486243" cy="1474115"/>
          </a:xfrm>
        </p:spPr>
        <p:txBody>
          <a:bodyPr lIns="0" anchor="b">
            <a:noAutofit/>
          </a:bodyPr>
          <a:lstStyle>
            <a:lvl1pPr algn="l">
              <a:defRPr sz="5400">
                <a:solidFill>
                  <a:schemeClr val="bg1"/>
                </a:solidFill>
                <a:latin typeface="+mj-lt"/>
              </a:defRPr>
            </a:lvl1pPr>
          </a:lstStyle>
          <a:p>
            <a:r>
              <a:rPr lang="en-US" dirty="0"/>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2000" b="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pPr/>
              <a:t>4/9/2019</a:t>
            </a:fld>
            <a:endParaRPr lang="en-US" dirty="0"/>
          </a:p>
        </p:txBody>
      </p:sp>
      <p:sp>
        <p:nvSpPr>
          <p:cNvPr id="8" name="Footer Placeholder 7"/>
          <p:cNvSpPr>
            <a:spLocks noGrp="1"/>
          </p:cNvSpPr>
          <p:nvPr>
            <p:ph type="ftr" sz="quarter" idx="11"/>
          </p:nvPr>
        </p:nvSpPr>
        <p:spPr>
          <a:xfrm>
            <a:off x="6623674" y="6377231"/>
            <a:ext cx="4293708" cy="250337"/>
          </a:xfrm>
        </p:spPr>
        <p:txBody>
          <a:bodyPr/>
          <a:lstStyle>
            <a:lvl1pPr algn="ctr">
              <a:defRPr>
                <a:solidFill>
                  <a:schemeClr val="bg1">
                    <a:lumMod val="85000"/>
                  </a:schemeClr>
                </a:solidFill>
              </a:defRPr>
            </a:lvl1pPr>
          </a:lstStyle>
          <a:p>
            <a:r>
              <a:rPr lang="en-US"/>
              <a:t>PRESENTATION TITLE</a:t>
            </a:r>
            <a:endParaRPr lang="en-US" dirty="0"/>
          </a:p>
        </p:txBody>
      </p:sp>
      <p:sp>
        <p:nvSpPr>
          <p:cNvPr id="9" name="Slide Number Placeholder 8"/>
          <p:cNvSpPr>
            <a:spLocks noGrp="1"/>
          </p:cNvSpPr>
          <p:nvPr>
            <p:ph type="sldNum" sz="quarter" idx="12"/>
          </p:nvPr>
        </p:nvSpPr>
        <p:spPr>
          <a:xfrm>
            <a:off x="11148416" y="6377231"/>
            <a:ext cx="553900" cy="250337"/>
          </a:xfrm>
        </p:spPr>
        <p:txBody>
          <a:bodyPr/>
          <a:lstStyle>
            <a:lvl1pPr algn="ctr">
              <a:defRPr>
                <a:solidFill>
                  <a:schemeClr val="bg1">
                    <a:lumMod val="85000"/>
                  </a:schemeClr>
                </a:solidFill>
              </a:defRPr>
            </a:lvl1pPr>
          </a:lstStyle>
          <a:p>
            <a:fld id="{93005692-73BE-493E-93AB-ECD6027A7652}" type="slidenum">
              <a:rPr lang="en-US" smtClean="0"/>
              <a:pPr/>
              <a:t>‹#›</a:t>
            </a:fld>
            <a:endParaRPr lang="en-US" dirty="0"/>
          </a:p>
        </p:txBody>
      </p:sp>
      <p:grpSp>
        <p:nvGrpSpPr>
          <p:cNvPr id="17" name="Group 16"/>
          <p:cNvGrpSpPr/>
          <p:nvPr userDrawn="1"/>
        </p:nvGrpSpPr>
        <p:grpSpPr>
          <a:xfrm>
            <a:off x="0" y="0"/>
            <a:ext cx="12192000" cy="397164"/>
            <a:chOff x="0" y="0"/>
            <a:chExt cx="12192000" cy="397164"/>
          </a:xfrm>
        </p:grpSpPr>
        <p:sp>
          <p:nvSpPr>
            <p:cNvPr id="19" name="Rectangle 18"/>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6" name="Picture 15">
            <a:extLst>
              <a:ext uri="{FF2B5EF4-FFF2-40B4-BE49-F238E27FC236}">
                <a16:creationId xmlns:a16="http://schemas.microsoft.com/office/drawing/2014/main" id="{50F173A6-3ACA-4942-AF2C-D0B120EE61F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49" y="5598000"/>
            <a:ext cx="4567499" cy="1260000"/>
          </a:xfrm>
          <a:prstGeom prst="rect">
            <a:avLst/>
          </a:prstGeom>
        </p:spPr>
      </p:pic>
    </p:spTree>
    <p:extLst>
      <p:ext uri="{BB962C8B-B14F-4D97-AF65-F5344CB8AC3E}">
        <p14:creationId xmlns:p14="http://schemas.microsoft.com/office/powerpoint/2010/main" val="350106763"/>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4D4B0C9-B47E-4B33-A656-C78D1805DA95}" type="datetime1">
              <a:rPr lang="en-US" smtClean="0"/>
              <a:t>4/9/2019</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666323211"/>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Menu">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13" hasCustomPrompt="1"/>
          </p:nvPr>
        </p:nvSpPr>
        <p:spPr>
          <a:xfrm>
            <a:off x="7407696" y="685060"/>
            <a:ext cx="1420859" cy="286052"/>
          </a:xfrm>
        </p:spPr>
        <p:txBody>
          <a:bodyPr anchor="ctr">
            <a:noAutofit/>
          </a:bodyPr>
          <a:lstStyle>
            <a:lvl1pPr marL="0" indent="0" algn="ctr">
              <a:buNone/>
              <a:defRPr sz="1100"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1</a:t>
            </a:r>
          </a:p>
        </p:txBody>
      </p:sp>
      <p:sp>
        <p:nvSpPr>
          <p:cNvPr id="9" name="Text Placeholder 7"/>
          <p:cNvSpPr>
            <a:spLocks noGrp="1"/>
          </p:cNvSpPr>
          <p:nvPr>
            <p:ph type="body" sz="quarter" idx="14" hasCustomPrompt="1"/>
          </p:nvPr>
        </p:nvSpPr>
        <p:spPr>
          <a:xfrm>
            <a:off x="8908224" y="685060"/>
            <a:ext cx="1420859" cy="286052"/>
          </a:xfrm>
        </p:spPr>
        <p:txBody>
          <a:bodyPr anchor="ctr">
            <a:noAutofit/>
          </a:bodyPr>
          <a:lstStyle>
            <a:lvl1pPr marL="0" indent="0" algn="ctr">
              <a:buNone/>
              <a:defRPr sz="1100"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2</a:t>
            </a:r>
          </a:p>
        </p:txBody>
      </p:sp>
      <p:sp>
        <p:nvSpPr>
          <p:cNvPr id="10" name="Text Placeholder 7"/>
          <p:cNvSpPr>
            <a:spLocks noGrp="1"/>
          </p:cNvSpPr>
          <p:nvPr>
            <p:ph type="body" sz="quarter" idx="15" hasCustomPrompt="1"/>
          </p:nvPr>
        </p:nvSpPr>
        <p:spPr>
          <a:xfrm>
            <a:off x="10408752" y="685060"/>
            <a:ext cx="1420859" cy="286052"/>
          </a:xfrm>
        </p:spPr>
        <p:txBody>
          <a:bodyPr anchor="ctr">
            <a:noAutofit/>
          </a:bodyPr>
          <a:lstStyle>
            <a:lvl1pPr marL="0" indent="0" algn="ctr">
              <a:buNone/>
              <a:defRPr sz="1100" b="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MENU ITEM 3</a:t>
            </a:r>
          </a:p>
        </p:txBody>
      </p:sp>
      <p:sp>
        <p:nvSpPr>
          <p:cNvPr id="7" name="Date Placeholder 6"/>
          <p:cNvSpPr>
            <a:spLocks noGrp="1"/>
          </p:cNvSpPr>
          <p:nvPr>
            <p:ph type="dt" sz="half" idx="16"/>
          </p:nvPr>
        </p:nvSpPr>
        <p:spPr/>
        <p:txBody>
          <a:bodyPr/>
          <a:lstStyle/>
          <a:p>
            <a:fld id="{48C228CE-C572-4AF5-9728-AA6E475873DD}" type="datetime1">
              <a:rPr lang="en-US" smtClean="0"/>
              <a:t>4/9/2019</a:t>
            </a:fld>
            <a:endParaRPr lang="en-US" dirty="0"/>
          </a:p>
        </p:txBody>
      </p:sp>
      <p:sp>
        <p:nvSpPr>
          <p:cNvPr id="11" name="Footer Placeholder 10"/>
          <p:cNvSpPr>
            <a:spLocks noGrp="1"/>
          </p:cNvSpPr>
          <p:nvPr>
            <p:ph type="ftr" sz="quarter" idx="17"/>
          </p:nvPr>
        </p:nvSpPr>
        <p:spPr/>
        <p:txBody>
          <a:bodyPr/>
          <a:lstStyle/>
          <a:p>
            <a:r>
              <a:rPr lang="en-US"/>
              <a:t>PRESENTATION TITLE</a:t>
            </a:r>
            <a:endParaRPr lang="en-US" dirty="0"/>
          </a:p>
        </p:txBody>
      </p:sp>
      <p:sp>
        <p:nvSpPr>
          <p:cNvPr id="12" name="Slide Number Placeholder 11"/>
          <p:cNvSpPr>
            <a:spLocks noGrp="1"/>
          </p:cNvSpPr>
          <p:nvPr>
            <p:ph type="sldNum" sz="quarter" idx="18"/>
          </p:nvPr>
        </p:nvSpPr>
        <p:spPr/>
        <p:txBody>
          <a:bodyPr/>
          <a:lstStyle/>
          <a:p>
            <a:r>
              <a:rPr lang="en-US" dirty="0"/>
              <a:t>PAGE  </a:t>
            </a:r>
            <a:fld id="{93005692-73BE-493E-93AB-ECD6027A7652}" type="slidenum">
              <a:rPr lang="en-US" smtClean="0"/>
              <a:pPr/>
              <a:t>‹#›</a:t>
            </a:fld>
            <a:endParaRPr lang="en-US" dirty="0"/>
          </a:p>
        </p:txBody>
      </p:sp>
      <p:sp>
        <p:nvSpPr>
          <p:cNvPr id="4" name="Title 3"/>
          <p:cNvSpPr>
            <a:spLocks noGrp="1"/>
          </p:cNvSpPr>
          <p:nvPr>
            <p:ph type="title"/>
          </p:nvPr>
        </p:nvSpPr>
        <p:spPr>
          <a:xfrm>
            <a:off x="259883" y="434108"/>
            <a:ext cx="7046081" cy="895927"/>
          </a:xfrm>
        </p:spPr>
        <p:txBody>
          <a:bodyPr/>
          <a:lstStyle>
            <a:lvl1pPr>
              <a:defRPr cap="all" baseline="0"/>
            </a:lvl1pPr>
          </a:lstStyle>
          <a:p>
            <a:r>
              <a:rPr lang="en-US"/>
              <a:t>Click to edit Master title style</a:t>
            </a:r>
            <a:endParaRPr lang="en-US" dirty="0"/>
          </a:p>
        </p:txBody>
      </p:sp>
    </p:spTree>
    <p:extLst>
      <p:ext uri="{BB962C8B-B14F-4D97-AF65-F5344CB8AC3E}">
        <p14:creationId xmlns:p14="http://schemas.microsoft.com/office/powerpoint/2010/main" val="1267036257"/>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882" y="1709738"/>
            <a:ext cx="9399507" cy="2852737"/>
          </a:xfrm>
        </p:spPr>
        <p:txBody>
          <a:bodyPr anchor="b">
            <a:normAutofit/>
          </a:bodyPr>
          <a:lstStyle>
            <a:lvl1pPr algn="l">
              <a:defRPr sz="4000" baseline="0">
                <a:solidFill>
                  <a:schemeClr val="tx1"/>
                </a:solidFill>
              </a:defRPr>
            </a:lvl1pPr>
          </a:lstStyle>
          <a:p>
            <a:r>
              <a:rPr lang="en-US" dirty="0"/>
              <a:t>CLICK TO EDIT MASTER</a:t>
            </a:r>
            <a:br>
              <a:rPr lang="en-US" dirty="0"/>
            </a:br>
            <a:r>
              <a:rPr lang="en-US" dirty="0"/>
              <a:t>SECTION TITLE SLIDE</a:t>
            </a:r>
          </a:p>
        </p:txBody>
      </p:sp>
      <p:sp>
        <p:nvSpPr>
          <p:cNvPr id="3" name="Text Placeholder 2"/>
          <p:cNvSpPr>
            <a:spLocks noGrp="1"/>
          </p:cNvSpPr>
          <p:nvPr>
            <p:ph type="body" idx="1"/>
          </p:nvPr>
        </p:nvSpPr>
        <p:spPr>
          <a:xfrm>
            <a:off x="259882" y="4589463"/>
            <a:ext cx="9399507"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026D43AC-4B94-471D-A170-0D88FCD1FB54}" type="datetime1">
              <a:rPr lang="en-US" smtClean="0"/>
              <a:t>4/9/2019</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2969021156"/>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Section Header_ALT">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14864933-A34D-514B-901B-F18D0E2575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17" y="992541"/>
            <a:ext cx="10209902" cy="2816526"/>
          </a:xfrm>
          <a:prstGeom prst="rect">
            <a:avLst/>
          </a:prstGeom>
        </p:spPr>
      </p:pic>
      <p:sp>
        <p:nvSpPr>
          <p:cNvPr id="2" name="Title 1"/>
          <p:cNvSpPr>
            <a:spLocks noGrp="1"/>
          </p:cNvSpPr>
          <p:nvPr>
            <p:ph type="ctrTitle" hasCustomPrompt="1"/>
          </p:nvPr>
        </p:nvSpPr>
        <p:spPr>
          <a:xfrm>
            <a:off x="960521" y="3727927"/>
            <a:ext cx="8770620" cy="1212056"/>
          </a:xfrm>
        </p:spPr>
        <p:txBody>
          <a:bodyPr anchor="b">
            <a:noAutofit/>
          </a:bodyPr>
          <a:lstStyle>
            <a:lvl1pPr algn="l">
              <a:defRPr sz="4000" baseline="0">
                <a:solidFill>
                  <a:schemeClr val="tx1"/>
                </a:solidFill>
                <a:latin typeface="+mj-lt"/>
              </a:defRPr>
            </a:lvl1pPr>
          </a:lstStyle>
          <a:p>
            <a:r>
              <a:rPr lang="en-US" dirty="0"/>
              <a:t>CLICK TO EDIT MASTER</a:t>
            </a:r>
            <a:br>
              <a:rPr lang="en-US" dirty="0"/>
            </a:br>
            <a:r>
              <a:rPr lang="en-US" dirty="0"/>
              <a:t>SECTION TITLE SLIDE OPTION 2</a:t>
            </a:r>
          </a:p>
        </p:txBody>
      </p:sp>
      <p:sp>
        <p:nvSpPr>
          <p:cNvPr id="3" name="Subtitle 2"/>
          <p:cNvSpPr>
            <a:spLocks noGrp="1"/>
          </p:cNvSpPr>
          <p:nvPr>
            <p:ph type="subTitle" idx="1"/>
          </p:nvPr>
        </p:nvSpPr>
        <p:spPr bwMode="gray">
          <a:xfrm>
            <a:off x="960521" y="4947813"/>
            <a:ext cx="8770620" cy="666549"/>
          </a:xfrm>
        </p:spPr>
        <p:txBody>
          <a:bodyPr anchor="t">
            <a:normAutofit/>
          </a:bodyPr>
          <a:lstStyle>
            <a:lvl1pPr marL="0" indent="0" algn="l">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EFF9E2-52BD-4C8D-9C57-79F661DB94A1}" type="datetime1">
              <a:rPr lang="en-US" smtClean="0"/>
              <a:t>4/9/2019</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grpSp>
        <p:nvGrpSpPr>
          <p:cNvPr id="14" name="Group 13"/>
          <p:cNvGrpSpPr/>
          <p:nvPr userDrawn="1"/>
        </p:nvGrpSpPr>
        <p:grpSpPr>
          <a:xfrm>
            <a:off x="0" y="0"/>
            <a:ext cx="12192000" cy="397164"/>
            <a:chOff x="0" y="0"/>
            <a:chExt cx="12192000" cy="397164"/>
          </a:xfrm>
        </p:grpSpPr>
        <p:sp>
          <p:nvSpPr>
            <p:cNvPr id="15" name="Rectangle 14"/>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42748302"/>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883" y="434108"/>
            <a:ext cx="11569729" cy="895927"/>
          </a:xfrm>
        </p:spPr>
        <p:txBody>
          <a:bodyPr/>
          <a:lstStyle/>
          <a:p>
            <a:r>
              <a:rPr lang="en-US" dirty="0"/>
              <a:t>CLICK TO EDIT MASTER TITLE STYLE</a:t>
            </a:r>
          </a:p>
        </p:txBody>
      </p:sp>
      <p:sp>
        <p:nvSpPr>
          <p:cNvPr id="3" name="Content Placeholder 2"/>
          <p:cNvSpPr>
            <a:spLocks noGrp="1"/>
          </p:cNvSpPr>
          <p:nvPr>
            <p:ph sz="half" idx="1"/>
          </p:nvPr>
        </p:nvSpPr>
        <p:spPr>
          <a:xfrm>
            <a:off x="259882" y="1413164"/>
            <a:ext cx="5586855" cy="4590472"/>
          </a:xfrm>
        </p:spPr>
        <p:txBody>
          <a:bodyPr/>
          <a:lstStyle>
            <a:lvl1pPr marL="288925" indent="-288925">
              <a:spcBef>
                <a:spcPts val="800"/>
              </a:spcBef>
              <a:spcAft>
                <a:spcPts val="800"/>
              </a:spcAft>
              <a:buFont typeface="Wingdings" charset="2"/>
              <a:buChar char="§"/>
              <a:defRPr/>
            </a:lvl1pPr>
            <a:lvl2pPr marL="685800" indent="-228600">
              <a:spcBef>
                <a:spcPts val="800"/>
              </a:spcBef>
              <a:spcAft>
                <a:spcPts val="800"/>
              </a:spcAft>
              <a:buFont typeface="Wingdings" charset="2"/>
              <a:buChar char="§"/>
              <a:defRPr/>
            </a:lvl2pPr>
            <a:lvl3pPr marL="1143000" indent="-228600">
              <a:spcBef>
                <a:spcPts val="800"/>
              </a:spcBef>
              <a:spcAft>
                <a:spcPts val="800"/>
              </a:spcAft>
              <a:buFont typeface="Wingdings" charset="2"/>
              <a:buChar char="§"/>
              <a:defRPr/>
            </a:lvl3pPr>
            <a:lvl4pPr marL="1600200" indent="-228600">
              <a:spcBef>
                <a:spcPts val="800"/>
              </a:spcBef>
              <a:spcAft>
                <a:spcPts val="800"/>
              </a:spcAft>
              <a:buFont typeface="Wingdings" charset="2"/>
              <a:buChar char="§"/>
              <a:defRPr/>
            </a:lvl4pPr>
            <a:lvl5pPr marL="2057400" indent="-228600">
              <a:spcBef>
                <a:spcPts val="800"/>
              </a:spcBef>
              <a:spcAft>
                <a:spcPts val="800"/>
              </a:spcAft>
              <a:buFont typeface="Wingdings" charset="2"/>
              <a:buChar cha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992" y="1413164"/>
            <a:ext cx="5658620" cy="4590472"/>
          </a:xfrm>
        </p:spPr>
        <p:txBody>
          <a:bodyPr/>
          <a:lstStyle>
            <a:lvl1pPr marL="288925" indent="-288925">
              <a:spcBef>
                <a:spcPts val="800"/>
              </a:spcBef>
              <a:spcAft>
                <a:spcPts val="800"/>
              </a:spcAft>
              <a:buFont typeface="Wingdings" charset="2"/>
              <a:buChar char="§"/>
              <a:defRPr/>
            </a:lvl1pPr>
            <a:lvl2pPr marL="685800" indent="-228600">
              <a:spcBef>
                <a:spcPts val="800"/>
              </a:spcBef>
              <a:spcAft>
                <a:spcPts val="800"/>
              </a:spcAft>
              <a:buFont typeface="Wingdings" charset="2"/>
              <a:buChar char="§"/>
              <a:defRPr/>
            </a:lvl2pPr>
            <a:lvl3pPr marL="1143000" indent="-228600">
              <a:spcBef>
                <a:spcPts val="800"/>
              </a:spcBef>
              <a:spcAft>
                <a:spcPts val="800"/>
              </a:spcAft>
              <a:buFont typeface="Wingdings" charset="2"/>
              <a:buChar char="§"/>
              <a:defRPr/>
            </a:lvl3pPr>
            <a:lvl4pPr marL="1600200" indent="-228600">
              <a:spcBef>
                <a:spcPts val="800"/>
              </a:spcBef>
              <a:spcAft>
                <a:spcPts val="800"/>
              </a:spcAft>
              <a:buFont typeface="Wingdings" charset="2"/>
              <a:buChar char="§"/>
              <a:defRPr/>
            </a:lvl4pPr>
            <a:lvl5pPr marL="2057400" indent="-228600">
              <a:spcBef>
                <a:spcPts val="800"/>
              </a:spcBef>
              <a:spcAft>
                <a:spcPts val="800"/>
              </a:spcAft>
              <a:buFont typeface="Wingdings" charset="2"/>
              <a:buChar cha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081881F3-AB4F-4026-8B03-DBF7475676B1}" type="datetime1">
              <a:rPr lang="en-US" smtClean="0"/>
              <a:t>4/9/2019</a:t>
            </a:fld>
            <a:endParaRPr lang="en-US" dirty="0"/>
          </a:p>
        </p:txBody>
      </p:sp>
      <p:sp>
        <p:nvSpPr>
          <p:cNvPr id="9" name="Footer Placeholder 8"/>
          <p:cNvSpPr>
            <a:spLocks noGrp="1"/>
          </p:cNvSpPr>
          <p:nvPr>
            <p:ph type="ftr" sz="quarter" idx="11"/>
          </p:nvPr>
        </p:nvSpPr>
        <p:spPr/>
        <p:txBody>
          <a:bodyPr/>
          <a:lstStyle/>
          <a:p>
            <a:r>
              <a:rPr lang="en-US"/>
              <a:t>PRESENTATION TITLE</a:t>
            </a:r>
            <a:endParaRPr lang="en-US" dirty="0"/>
          </a:p>
        </p:txBody>
      </p:sp>
      <p:sp>
        <p:nvSpPr>
          <p:cNvPr id="10" name="Slide Number Placeholder 9"/>
          <p:cNvSpPr>
            <a:spLocks noGrp="1"/>
          </p:cNvSpPr>
          <p:nvPr>
            <p:ph type="sldNum" sz="quarter" idx="12"/>
          </p:nvPr>
        </p:nvSpPr>
        <p:spPr/>
        <p:txBody>
          <a:bodyPr/>
          <a:lstStyle/>
          <a:p>
            <a:r>
              <a:rPr lang="en-US" dirty="0"/>
              <a:t>PAGE  </a:t>
            </a:r>
            <a:fld id="{93005692-73BE-493E-93AB-ECD6027A7652}" type="slidenum">
              <a:rPr lang="en-US" smtClean="0"/>
              <a:pPr/>
              <a:t>‹#›</a:t>
            </a:fld>
            <a:endParaRPr lang="en-US" dirty="0"/>
          </a:p>
        </p:txBody>
      </p:sp>
    </p:spTree>
    <p:extLst>
      <p:ext uri="{BB962C8B-B14F-4D97-AF65-F5344CB8AC3E}">
        <p14:creationId xmlns:p14="http://schemas.microsoft.com/office/powerpoint/2010/main" val="2238516483"/>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5D18FC7-EB3D-A142-853C-7A6BC4BDE92C}"/>
              </a:ext>
            </a:extLst>
          </p:cNvPr>
          <p:cNvPicPr>
            <a:picLocks noChangeAspect="1"/>
          </p:cNvPicPr>
          <p:nvPr userDrawn="1"/>
        </p:nvPicPr>
        <p:blipFill>
          <a:blip r:embed="rId22" cstate="hqprint">
            <a:extLst>
              <a:ext uri="{28A0092B-C50C-407E-A947-70E740481C1C}">
                <a14:useLocalDpi xmlns:a14="http://schemas.microsoft.com/office/drawing/2010/main" val="0"/>
              </a:ext>
            </a:extLst>
          </a:blip>
          <a:stretch>
            <a:fillRect/>
          </a:stretch>
        </p:blipFill>
        <p:spPr>
          <a:xfrm>
            <a:off x="8819902" y="5990481"/>
            <a:ext cx="3262499" cy="900000"/>
          </a:xfrm>
          <a:prstGeom prst="rect">
            <a:avLst/>
          </a:prstGeom>
        </p:spPr>
      </p:pic>
      <p:sp>
        <p:nvSpPr>
          <p:cNvPr id="2" name="Title Placeholder 1"/>
          <p:cNvSpPr>
            <a:spLocks noGrp="1"/>
          </p:cNvSpPr>
          <p:nvPr>
            <p:ph type="title"/>
          </p:nvPr>
        </p:nvSpPr>
        <p:spPr>
          <a:xfrm>
            <a:off x="259883" y="434108"/>
            <a:ext cx="11569729" cy="89592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9882" y="1413163"/>
            <a:ext cx="11569729" cy="459511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38014" y="6335309"/>
            <a:ext cx="1181114" cy="250337"/>
          </a:xfrm>
          <a:prstGeom prst="rect">
            <a:avLst/>
          </a:prstGeom>
        </p:spPr>
        <p:txBody>
          <a:bodyPr vert="horz" lIns="91440" tIns="45720" rIns="91440" bIns="45720" rtlCol="0" anchor="ctr"/>
          <a:lstStyle>
            <a:lvl1pPr algn="ctr">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5FDFC970-B950-4395-A833-47227D4A68CA}" type="datetime1">
              <a:rPr lang="en-US" smtClean="0"/>
              <a:t>4/9/2019</a:t>
            </a:fld>
            <a:endParaRPr lang="en-US" dirty="0"/>
          </a:p>
        </p:txBody>
      </p:sp>
      <p:sp>
        <p:nvSpPr>
          <p:cNvPr id="5" name="Footer Placeholder 4"/>
          <p:cNvSpPr>
            <a:spLocks noGrp="1"/>
          </p:cNvSpPr>
          <p:nvPr>
            <p:ph type="ftr" sz="quarter" idx="3"/>
          </p:nvPr>
        </p:nvSpPr>
        <p:spPr>
          <a:xfrm>
            <a:off x="259882" y="6335309"/>
            <a:ext cx="5226517" cy="250337"/>
          </a:xfrm>
          <a:prstGeom prst="rect">
            <a:avLst/>
          </a:prstGeom>
        </p:spPr>
        <p:txBody>
          <a:bodyPr vert="horz" lIns="91440" tIns="45720" rIns="91440" bIns="45720" rtlCol="0" anchor="ctr"/>
          <a:lstStyle>
            <a:lvl1pPr algn="l">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5588000" y="6335309"/>
            <a:ext cx="1016000" cy="250337"/>
          </a:xfrm>
          <a:prstGeom prst="rect">
            <a:avLst/>
          </a:prstGeom>
        </p:spPr>
        <p:txBody>
          <a:bodyPr vert="horz" lIns="91440" tIns="45720" rIns="91440" bIns="45720" rtlCol="0" anchor="ctr"/>
          <a:lstStyle>
            <a:lvl1pPr algn="ctr">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PAGE  </a:t>
            </a:r>
            <a:fld id="{93005692-73BE-493E-93AB-ECD6027A7652}" type="slidenum">
              <a:rPr lang="en-US" smtClean="0"/>
              <a:pPr/>
              <a:t>‹#›</a:t>
            </a:fld>
            <a:endParaRPr lang="en-US" dirty="0"/>
          </a:p>
        </p:txBody>
      </p:sp>
      <p:grpSp>
        <p:nvGrpSpPr>
          <p:cNvPr id="9" name="Group 8"/>
          <p:cNvGrpSpPr/>
          <p:nvPr userDrawn="1"/>
        </p:nvGrpSpPr>
        <p:grpSpPr>
          <a:xfrm>
            <a:off x="0" y="0"/>
            <a:ext cx="12192000" cy="397164"/>
            <a:chOff x="0" y="0"/>
            <a:chExt cx="12192000" cy="397164"/>
          </a:xfrm>
        </p:grpSpPr>
        <p:sp>
          <p:nvSpPr>
            <p:cNvPr id="16" name="Rectangle 15"/>
            <p:cNvSpPr/>
            <p:nvPr userDrawn="1"/>
          </p:nvSpPr>
          <p:spPr>
            <a:xfrm>
              <a:off x="1" y="198582"/>
              <a:ext cx="3082197" cy="1985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3050818" y="198582"/>
              <a:ext cx="3047061" cy="1985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6097879" y="198582"/>
              <a:ext cx="3047061" cy="1985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9144939" y="198582"/>
              <a:ext cx="3047061" cy="19858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0" y="0"/>
              <a:ext cx="12191999" cy="1985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73700157"/>
      </p:ext>
    </p:extLst>
  </p:cSld>
  <p:clrMap bg1="lt1" tx1="dk1" bg2="lt2" tx2="dk2" accent1="accent1" accent2="accent2" accent3="accent3" accent4="accent4" accent5="accent5" accent6="accent6" hlink="hlink" folHlink="folHlink"/>
  <p:sldLayoutIdLst>
    <p:sldLayoutId id="2147483669" r:id="rId1"/>
    <p:sldLayoutId id="2147483714" r:id="rId2"/>
    <p:sldLayoutId id="2147483715" r:id="rId3"/>
    <p:sldLayoutId id="2147483716" r:id="rId4"/>
    <p:sldLayoutId id="2147483670" r:id="rId5"/>
    <p:sldLayoutId id="2147483693" r:id="rId6"/>
    <p:sldLayoutId id="2147483671" r:id="rId7"/>
    <p:sldLayoutId id="2147483690" r:id="rId8"/>
    <p:sldLayoutId id="2147483672" r:id="rId9"/>
    <p:sldLayoutId id="2147483673" r:id="rId10"/>
    <p:sldLayoutId id="2147483674" r:id="rId11"/>
    <p:sldLayoutId id="2147483675" r:id="rId12"/>
    <p:sldLayoutId id="2147483710" r:id="rId13"/>
    <p:sldLayoutId id="2147483717" r:id="rId14"/>
    <p:sldLayoutId id="2147483718" r:id="rId15"/>
    <p:sldLayoutId id="2147483719" r:id="rId16"/>
    <p:sldLayoutId id="2147483720" r:id="rId17"/>
    <p:sldLayoutId id="2147483721" r:id="rId18"/>
    <p:sldLayoutId id="2147483712" r:id="rId19"/>
    <p:sldLayoutId id="2147483713" r:id="rId20"/>
  </p:sldLayoutIdLst>
  <p:transition spd="slow">
    <p:push dir="u"/>
  </p:transition>
  <p:hf hdr="0" dt="0"/>
  <p:txStyles>
    <p:titleStyle>
      <a:lvl1pPr algn="l" defTabSz="914400" rtl="0" eaLnBrk="1" latinLnBrk="0" hangingPunct="1">
        <a:lnSpc>
          <a:spcPct val="85000"/>
        </a:lnSpc>
        <a:spcBef>
          <a:spcPct val="0"/>
        </a:spcBef>
        <a:buNone/>
        <a:defRPr sz="3600" b="0" kern="1200" spc="50" baseline="0">
          <a:solidFill>
            <a:schemeClr val="tx1"/>
          </a:solidFill>
          <a:latin typeface="+mj-lt"/>
          <a:ea typeface="+mj-ea"/>
          <a:cs typeface="+mj-cs"/>
        </a:defRPr>
      </a:lvl1pPr>
    </p:titleStyle>
    <p:bodyStyle>
      <a:lvl1pPr marL="288925" indent="-288925" algn="l" defTabSz="914400" rtl="0" eaLnBrk="1" latinLnBrk="0" hangingPunct="1">
        <a:lnSpc>
          <a:spcPct val="100000"/>
        </a:lnSpc>
        <a:spcBef>
          <a:spcPts val="800"/>
        </a:spcBef>
        <a:spcAft>
          <a:spcPts val="800"/>
        </a:spcAft>
        <a:buClr>
          <a:schemeClr val="tx1"/>
        </a:buClr>
        <a:buSzPct val="85000"/>
        <a:buFont typeface="Wingdings" charset="2"/>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800"/>
        </a:spcBef>
        <a:spcAft>
          <a:spcPts val="800"/>
        </a:spcAft>
        <a:buClr>
          <a:schemeClr val="tx1"/>
        </a:buClr>
        <a:buSzPct val="85000"/>
        <a:buFont typeface="Wingdings"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6.xml"/><Relationship Id="rId4" Type="http://schemas.openxmlformats.org/officeDocument/2006/relationships/hyperlink" Target="http://jcda.ca/article/e3"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5.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png"/><Relationship Id="rId1" Type="http://schemas.openxmlformats.org/officeDocument/2006/relationships/slideLayout" Target="../slideLayouts/slideLayout6.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2740" y="1028940"/>
            <a:ext cx="10372576" cy="1474115"/>
          </a:xfrm>
        </p:spPr>
        <p:txBody>
          <a:bodyPr/>
          <a:lstStyle/>
          <a:p>
            <a:r>
              <a:rPr lang="en-IN" dirty="0"/>
              <a:t>Toronto Crime Data Analysis Using Unsupervised Learning</a:t>
            </a:r>
            <a:endParaRPr lang="en-US" dirty="0"/>
          </a:p>
        </p:txBody>
      </p:sp>
      <p:sp>
        <p:nvSpPr>
          <p:cNvPr id="3" name="Subtitle 2"/>
          <p:cNvSpPr>
            <a:spLocks noGrp="1"/>
          </p:cNvSpPr>
          <p:nvPr>
            <p:ph type="subTitle" idx="1"/>
          </p:nvPr>
        </p:nvSpPr>
        <p:spPr>
          <a:xfrm>
            <a:off x="452740" y="4266821"/>
            <a:ext cx="8152417" cy="666549"/>
          </a:xfrm>
        </p:spPr>
        <p:txBody>
          <a:bodyPr>
            <a:normAutofit fontScale="70000" lnSpcReduction="20000"/>
          </a:bodyPr>
          <a:lstStyle/>
          <a:p>
            <a:r>
              <a:rPr lang="en-US" b="1" dirty="0"/>
              <a:t>Presented by: Ganesh Rajasekar, Kunal Taneja, Prateek Gulati, Anmol Sharan Nagi</a:t>
            </a:r>
          </a:p>
          <a:p>
            <a:r>
              <a:rPr lang="en-US" b="1" dirty="0"/>
              <a:t>Faculty of Engineering</a:t>
            </a:r>
          </a:p>
        </p:txBody>
      </p:sp>
      <p:sp>
        <p:nvSpPr>
          <p:cNvPr id="7" name="Date Placeholder 6"/>
          <p:cNvSpPr>
            <a:spLocks noGrp="1"/>
          </p:cNvSpPr>
          <p:nvPr>
            <p:ph type="dt" sz="half" idx="10"/>
          </p:nvPr>
        </p:nvSpPr>
        <p:spPr>
          <a:xfrm>
            <a:off x="452739" y="2711155"/>
            <a:ext cx="1631699" cy="377962"/>
          </a:xfrm>
        </p:spPr>
        <p:txBody>
          <a:bodyPr/>
          <a:lstStyle/>
          <a:p>
            <a:r>
              <a:rPr lang="en-US" dirty="0"/>
              <a:t>April 4th  2019</a:t>
            </a:r>
          </a:p>
        </p:txBody>
      </p:sp>
    </p:spTree>
    <p:extLst>
      <p:ext uri="{BB962C8B-B14F-4D97-AF65-F5344CB8AC3E}">
        <p14:creationId xmlns:p14="http://schemas.microsoft.com/office/powerpoint/2010/main" val="2278159042"/>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2524759" y="5052889"/>
            <a:ext cx="7142480" cy="598488"/>
          </a:xfrm>
        </p:spPr>
        <p:txBody>
          <a:bodyPr>
            <a:normAutofit fontScale="62500" lnSpcReduction="20000"/>
          </a:bodyPr>
          <a:lstStyle/>
          <a:p>
            <a:r>
              <a:rPr lang="en-US" dirty="0"/>
              <a:t>Applying and Comparing Different Clustering Techniques on Toronto Crime Dataset</a:t>
            </a:r>
          </a:p>
        </p:txBody>
      </p:sp>
      <p:sp>
        <p:nvSpPr>
          <p:cNvPr id="3" name="Title 2"/>
          <p:cNvSpPr>
            <a:spLocks noGrp="1"/>
          </p:cNvSpPr>
          <p:nvPr>
            <p:ph type="title"/>
          </p:nvPr>
        </p:nvSpPr>
        <p:spPr>
          <a:xfrm>
            <a:off x="311135" y="513541"/>
            <a:ext cx="11569729" cy="1046019"/>
          </a:xfrm>
        </p:spPr>
        <p:txBody>
          <a:bodyPr/>
          <a:lstStyle/>
          <a:p>
            <a:r>
              <a:rPr lang="en-US" dirty="0"/>
              <a:t>Unsupervised Learning</a:t>
            </a:r>
          </a:p>
        </p:txBody>
      </p:sp>
      <p:sp>
        <p:nvSpPr>
          <p:cNvPr id="4" name="Footer Placeholder 3"/>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p:cNvSpPr>
            <a:spLocks noGrp="1"/>
          </p:cNvSpPr>
          <p:nvPr>
            <p:ph type="sldNum" sz="quarter" idx="12"/>
          </p:nvPr>
        </p:nvSpPr>
        <p:spPr/>
        <p:txBody>
          <a:bodyPr/>
          <a:lstStyle/>
          <a:p>
            <a:r>
              <a:rPr lang="en-US" dirty="0"/>
              <a:t>PAGE  </a:t>
            </a:r>
            <a:fld id="{93005692-73BE-493E-93AB-ECD6027A7652}" type="slidenum">
              <a:rPr lang="en-US" smtClean="0"/>
              <a:pPr/>
              <a:t>10</a:t>
            </a:fld>
            <a:endParaRPr lang="en-US" dirty="0"/>
          </a:p>
        </p:txBody>
      </p:sp>
      <p:pic>
        <p:nvPicPr>
          <p:cNvPr id="2052" name="Picture 4" descr="Image result for clustering on areas of toronto">
            <a:extLst>
              <a:ext uri="{FF2B5EF4-FFF2-40B4-BE49-F238E27FC236}">
                <a16:creationId xmlns:a16="http://schemas.microsoft.com/office/drawing/2014/main" id="{E4474EC5-CFB5-4583-910B-80AD8C9919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5574" y="1723132"/>
            <a:ext cx="4260850" cy="29877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8F7681B2-AFAF-473A-BB28-1B6B3A68B6D0}"/>
              </a:ext>
            </a:extLst>
          </p:cNvPr>
          <p:cNvPicPr>
            <a:picLocks noChangeAspect="1"/>
          </p:cNvPicPr>
          <p:nvPr/>
        </p:nvPicPr>
        <p:blipFill>
          <a:blip r:embed="rId3"/>
          <a:stretch>
            <a:fillRect/>
          </a:stretch>
        </p:blipFill>
        <p:spPr>
          <a:xfrm>
            <a:off x="7179310" y="3429000"/>
            <a:ext cx="1047114" cy="1349450"/>
          </a:xfrm>
          <a:prstGeom prst="rect">
            <a:avLst/>
          </a:prstGeom>
        </p:spPr>
      </p:pic>
      <p:sp>
        <p:nvSpPr>
          <p:cNvPr id="7" name="TextBox 6">
            <a:extLst>
              <a:ext uri="{FF2B5EF4-FFF2-40B4-BE49-F238E27FC236}">
                <a16:creationId xmlns:a16="http://schemas.microsoft.com/office/drawing/2014/main" id="{BC476A00-B6A2-44F8-B5D1-575C7CC84BDF}"/>
              </a:ext>
            </a:extLst>
          </p:cNvPr>
          <p:cNvSpPr txBox="1"/>
          <p:nvPr/>
        </p:nvSpPr>
        <p:spPr>
          <a:xfrm>
            <a:off x="9377848" y="6335309"/>
            <a:ext cx="2996758" cy="246221"/>
          </a:xfrm>
          <a:prstGeom prst="rect">
            <a:avLst/>
          </a:prstGeom>
          <a:noFill/>
        </p:spPr>
        <p:txBody>
          <a:bodyPr wrap="square" rtlCol="0">
            <a:spAutoFit/>
          </a:bodyPr>
          <a:lstStyle/>
          <a:p>
            <a:r>
              <a:rPr lang="en-IN" sz="1000" dirty="0">
                <a:latin typeface="Verdana" panose="020B0604030504040204" pitchFamily="34" charset="0"/>
                <a:ea typeface="Verdana" panose="020B0604030504040204" pitchFamily="34" charset="0"/>
                <a:hlinkClick r:id="rId4">
                  <a:extLst>
                    <a:ext uri="{A12FA001-AC4F-418D-AE19-62706E023703}">
                      <ahyp:hlinkClr xmlns:ahyp="http://schemas.microsoft.com/office/drawing/2018/hyperlinkcolor" val="tx"/>
                    </a:ext>
                  </a:extLst>
                </a:hlinkClick>
              </a:rPr>
              <a:t>Image Source :http://jcda.ca/article/e3</a:t>
            </a:r>
            <a:endParaRPr lang="en-IN" sz="10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89509922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E22C360-1B72-421E-A7C3-12291732A54D}"/>
              </a:ext>
            </a:extLst>
          </p:cNvPr>
          <p:cNvSpPr>
            <a:spLocks noGrp="1"/>
          </p:cNvSpPr>
          <p:nvPr>
            <p:ph type="subTitle" idx="1"/>
          </p:nvPr>
        </p:nvSpPr>
        <p:spPr>
          <a:xfrm>
            <a:off x="314195" y="1289941"/>
            <a:ext cx="11388121" cy="4389499"/>
          </a:xfrm>
        </p:spPr>
        <p:txBody>
          <a:bodyPr/>
          <a:lstStyle/>
          <a:p>
            <a:pPr marL="342900" indent="-342900">
              <a:buFont typeface="Arial" panose="020B0604020202020204" pitchFamily="34" charset="0"/>
              <a:buChar char="•"/>
            </a:pPr>
            <a:r>
              <a:rPr lang="en-IN" b="1" dirty="0">
                <a:solidFill>
                  <a:schemeClr val="tx1"/>
                </a:solidFill>
              </a:rPr>
              <a:t>Goal</a:t>
            </a:r>
            <a:r>
              <a:rPr lang="en-IN" dirty="0">
                <a:solidFill>
                  <a:schemeClr val="tx1"/>
                </a:solidFill>
              </a:rPr>
              <a:t>: To group Toronto neighbourhoods based on the Major Crime indicators as violent and non-violent.</a:t>
            </a:r>
          </a:p>
          <a:p>
            <a:pPr marL="342900" indent="-342900">
              <a:buFont typeface="Arial" panose="020B0604020202020204" pitchFamily="34" charset="0"/>
              <a:buChar char="•"/>
            </a:pPr>
            <a:r>
              <a:rPr lang="en-IN" b="1" dirty="0">
                <a:solidFill>
                  <a:schemeClr val="tx1"/>
                </a:solidFill>
              </a:rPr>
              <a:t>K-Means</a:t>
            </a:r>
            <a:r>
              <a:rPr lang="en-IN" dirty="0">
                <a:solidFill>
                  <a:schemeClr val="tx1"/>
                </a:solidFill>
              </a:rPr>
              <a:t>: One of most powerful and easy to implement unsupervised clustering technique.</a:t>
            </a:r>
          </a:p>
          <a:p>
            <a:pPr marL="342900" indent="-342900">
              <a:buFont typeface="Arial" panose="020B0604020202020204" pitchFamily="34" charset="0"/>
              <a:buChar char="•"/>
            </a:pPr>
            <a:r>
              <a:rPr lang="en-IN" dirty="0">
                <a:solidFill>
                  <a:schemeClr val="tx1"/>
                </a:solidFill>
              </a:rPr>
              <a:t>K-Means clustering assigns a cluster to each neighbourhood.</a:t>
            </a:r>
          </a:p>
          <a:p>
            <a:pPr marL="342900" indent="-342900">
              <a:buFont typeface="Arial" panose="020B0604020202020204" pitchFamily="34" charset="0"/>
              <a:buChar char="•"/>
            </a:pPr>
            <a:r>
              <a:rPr lang="en-IN" dirty="0">
                <a:solidFill>
                  <a:schemeClr val="tx1"/>
                </a:solidFill>
              </a:rPr>
              <a:t>It partitions neighbourhoods into k clusters such that each neighbourhood belongs to the cluster with the nearest mean, serving as a prototype of the cluster.</a:t>
            </a:r>
          </a:p>
          <a:p>
            <a:pPr marL="342900" indent="-342900">
              <a:buFont typeface="Arial" panose="020B0604020202020204" pitchFamily="34" charset="0"/>
              <a:buChar char="•"/>
            </a:pPr>
            <a:r>
              <a:rPr lang="en-IN" b="1" dirty="0">
                <a:solidFill>
                  <a:schemeClr val="tx1"/>
                </a:solidFill>
              </a:rPr>
              <a:t>Challenge: </a:t>
            </a:r>
            <a:r>
              <a:rPr lang="en-IN" dirty="0">
                <a:solidFill>
                  <a:schemeClr val="tx1"/>
                </a:solidFill>
              </a:rPr>
              <a:t>Deciding value of k?</a:t>
            </a:r>
          </a:p>
          <a:p>
            <a:pPr marL="342900" indent="-342900">
              <a:buFont typeface="Arial" panose="020B0604020202020204" pitchFamily="34" charset="0"/>
              <a:buChar char="•"/>
            </a:pPr>
            <a:r>
              <a:rPr lang="en-IN" dirty="0">
                <a:solidFill>
                  <a:schemeClr val="tx1"/>
                </a:solidFill>
              </a:rPr>
              <a:t>Can be evaluated based on application domain.</a:t>
            </a:r>
          </a:p>
          <a:p>
            <a:pPr marL="342900" indent="-342900">
              <a:buFont typeface="Arial" panose="020B0604020202020204" pitchFamily="34" charset="0"/>
              <a:buChar char="•"/>
            </a:pPr>
            <a:r>
              <a:rPr lang="en-IN" dirty="0">
                <a:solidFill>
                  <a:schemeClr val="tx1"/>
                </a:solidFill>
              </a:rPr>
              <a:t>Elbow method and silhouette score.</a:t>
            </a:r>
          </a:p>
          <a:p>
            <a:pPr marL="342900" indent="-342900">
              <a:buFont typeface="Arial" panose="020B0604020202020204" pitchFamily="34" charset="0"/>
              <a:buChar char="•"/>
            </a:pPr>
            <a:endParaRPr lang="en-IN" b="1" dirty="0">
              <a:solidFill>
                <a:schemeClr val="tx1"/>
              </a:solidFill>
            </a:endParaRPr>
          </a:p>
          <a:p>
            <a:pPr marL="342900" indent="-342900">
              <a:buFont typeface="Arial" panose="020B0604020202020204" pitchFamily="34" charset="0"/>
              <a:buChar char="•"/>
            </a:pPr>
            <a:endParaRPr lang="en-IN" dirty="0">
              <a:solidFill>
                <a:schemeClr val="tx1"/>
              </a:solidFill>
            </a:endParaRPr>
          </a:p>
        </p:txBody>
      </p:sp>
      <p:sp>
        <p:nvSpPr>
          <p:cNvPr id="4" name="Footer Placeholder 3">
            <a:extLst>
              <a:ext uri="{FF2B5EF4-FFF2-40B4-BE49-F238E27FC236}">
                <a16:creationId xmlns:a16="http://schemas.microsoft.com/office/drawing/2014/main" id="{A8302932-105C-4AF7-8C63-9C2EACBC64A3}"/>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4D3F5EC6-D895-4490-BBE2-AEB326F5EB77}"/>
              </a:ext>
            </a:extLst>
          </p:cNvPr>
          <p:cNvSpPr>
            <a:spLocks noGrp="1"/>
          </p:cNvSpPr>
          <p:nvPr>
            <p:ph type="sldNum" sz="quarter" idx="12"/>
          </p:nvPr>
        </p:nvSpPr>
        <p:spPr/>
        <p:txBody>
          <a:bodyPr/>
          <a:lstStyle/>
          <a:p>
            <a:fld id="{93005692-73BE-493E-93AB-ECD6027A7652}" type="slidenum">
              <a:rPr lang="en-US" smtClean="0"/>
              <a:pPr/>
              <a:t>11</a:t>
            </a:fld>
            <a:endParaRPr lang="en-US" dirty="0"/>
          </a:p>
        </p:txBody>
      </p:sp>
      <p:sp>
        <p:nvSpPr>
          <p:cNvPr id="6" name="Title 1">
            <a:extLst>
              <a:ext uri="{FF2B5EF4-FFF2-40B4-BE49-F238E27FC236}">
                <a16:creationId xmlns:a16="http://schemas.microsoft.com/office/drawing/2014/main" id="{312DE057-0A9F-4F90-BE00-3BB637B3FC3C}"/>
              </a:ext>
            </a:extLst>
          </p:cNvPr>
          <p:cNvSpPr>
            <a:spLocks noGrp="1"/>
          </p:cNvSpPr>
          <p:nvPr>
            <p:ph type="ctrTitle"/>
          </p:nvPr>
        </p:nvSpPr>
        <p:spPr>
          <a:xfrm>
            <a:off x="314195" y="612729"/>
            <a:ext cx="11249576" cy="547758"/>
          </a:xfrm>
        </p:spPr>
        <p:txBody>
          <a:bodyPr/>
          <a:lstStyle/>
          <a:p>
            <a:r>
              <a:rPr lang="en-IN" sz="3600" dirty="0"/>
              <a:t>K-MEANS CLUSTERING</a:t>
            </a:r>
          </a:p>
        </p:txBody>
      </p:sp>
      <p:sp>
        <p:nvSpPr>
          <p:cNvPr id="7" name="Title 1">
            <a:extLst>
              <a:ext uri="{FF2B5EF4-FFF2-40B4-BE49-F238E27FC236}">
                <a16:creationId xmlns:a16="http://schemas.microsoft.com/office/drawing/2014/main" id="{EE9288EE-A614-43BC-A4C4-F47BA66A8E81}"/>
              </a:ext>
            </a:extLst>
          </p:cNvPr>
          <p:cNvSpPr txBox="1">
            <a:spLocks/>
          </p:cNvSpPr>
          <p:nvPr/>
        </p:nvSpPr>
        <p:spPr>
          <a:xfrm>
            <a:off x="314195" y="630802"/>
            <a:ext cx="11249576" cy="54775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K-MEANS CLUSTERING</a:t>
            </a:r>
          </a:p>
        </p:txBody>
      </p:sp>
    </p:spTree>
    <p:extLst>
      <p:ext uri="{BB962C8B-B14F-4D97-AF65-F5344CB8AC3E}">
        <p14:creationId xmlns:p14="http://schemas.microsoft.com/office/powerpoint/2010/main" val="2950842623"/>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00DD5FA-2598-4593-B236-3ADFA3F5CFCE}"/>
              </a:ext>
            </a:extLst>
          </p:cNvPr>
          <p:cNvSpPr>
            <a:spLocks noGrp="1"/>
          </p:cNvSpPr>
          <p:nvPr>
            <p:ph type="subTitle" idx="1"/>
          </p:nvPr>
        </p:nvSpPr>
        <p:spPr>
          <a:xfrm>
            <a:off x="235067" y="1538229"/>
            <a:ext cx="11467249" cy="1033593"/>
          </a:xfrm>
        </p:spPr>
        <p:txBody>
          <a:bodyPr>
            <a:normAutofit fontScale="85000" lnSpcReduction="20000"/>
          </a:bodyPr>
          <a:lstStyle/>
          <a:p>
            <a:r>
              <a:rPr lang="en-IN" b="1" dirty="0">
                <a:solidFill>
                  <a:schemeClr val="tx1"/>
                </a:solidFill>
              </a:rPr>
              <a:t>Selecting value of K based on Elbow Method:</a:t>
            </a:r>
          </a:p>
          <a:p>
            <a:r>
              <a:rPr lang="en-IN" dirty="0">
                <a:solidFill>
                  <a:schemeClr val="tx1"/>
                </a:solidFill>
              </a:rPr>
              <a:t>Major crime indicators are grouped based on the neighbourhoods and then elbow method is performed to get the value of k.</a:t>
            </a:r>
          </a:p>
          <a:p>
            <a:endParaRPr lang="en-IN" dirty="0">
              <a:solidFill>
                <a:schemeClr val="tx1"/>
              </a:solidFill>
            </a:endParaRPr>
          </a:p>
        </p:txBody>
      </p:sp>
      <p:sp>
        <p:nvSpPr>
          <p:cNvPr id="4" name="Footer Placeholder 3">
            <a:extLst>
              <a:ext uri="{FF2B5EF4-FFF2-40B4-BE49-F238E27FC236}">
                <a16:creationId xmlns:a16="http://schemas.microsoft.com/office/drawing/2014/main" id="{63705B4C-8927-4275-829D-FA0A03FAB9D7}"/>
              </a:ext>
            </a:extLst>
          </p:cNvPr>
          <p:cNvSpPr>
            <a:spLocks noGrp="1"/>
          </p:cNvSpPr>
          <p:nvPr>
            <p:ph type="ftr" sz="quarter" idx="11"/>
          </p:nvPr>
        </p:nvSpPr>
        <p:spPr>
          <a:xfrm>
            <a:off x="6593840" y="6390640"/>
            <a:ext cx="4323542" cy="236928"/>
          </a:xfrm>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E78FECB1-F8DE-464E-B357-7FF8CC30644A}"/>
              </a:ext>
            </a:extLst>
          </p:cNvPr>
          <p:cNvSpPr>
            <a:spLocks noGrp="1"/>
          </p:cNvSpPr>
          <p:nvPr>
            <p:ph type="sldNum" sz="quarter" idx="12"/>
          </p:nvPr>
        </p:nvSpPr>
        <p:spPr>
          <a:xfrm>
            <a:off x="11144567" y="6390640"/>
            <a:ext cx="557749" cy="236928"/>
          </a:xfrm>
        </p:spPr>
        <p:txBody>
          <a:bodyPr/>
          <a:lstStyle/>
          <a:p>
            <a:fld id="{93005692-73BE-493E-93AB-ECD6027A7652}" type="slidenum">
              <a:rPr lang="en-US" smtClean="0"/>
              <a:pPr/>
              <a:t>12</a:t>
            </a:fld>
            <a:endParaRPr lang="en-US" dirty="0"/>
          </a:p>
        </p:txBody>
      </p:sp>
      <p:sp>
        <p:nvSpPr>
          <p:cNvPr id="6" name="Title 1">
            <a:extLst>
              <a:ext uri="{FF2B5EF4-FFF2-40B4-BE49-F238E27FC236}">
                <a16:creationId xmlns:a16="http://schemas.microsoft.com/office/drawing/2014/main" id="{3CB3D954-565C-4B84-BDC7-E0215C1185B6}"/>
              </a:ext>
            </a:extLst>
          </p:cNvPr>
          <p:cNvSpPr txBox="1">
            <a:spLocks/>
          </p:cNvSpPr>
          <p:nvPr/>
        </p:nvSpPr>
        <p:spPr>
          <a:xfrm>
            <a:off x="236029" y="660142"/>
            <a:ext cx="11327742" cy="51841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K-MEANS CLUSTERING: 2015 criminal records.</a:t>
            </a:r>
          </a:p>
        </p:txBody>
      </p:sp>
      <p:pic>
        <p:nvPicPr>
          <p:cNvPr id="7" name="Picture 6">
            <a:extLst>
              <a:ext uri="{FF2B5EF4-FFF2-40B4-BE49-F238E27FC236}">
                <a16:creationId xmlns:a16="http://schemas.microsoft.com/office/drawing/2014/main" id="{1AB8B5E2-6868-4A2C-A3DA-3FCFD5E938FE}"/>
              </a:ext>
            </a:extLst>
          </p:cNvPr>
          <p:cNvPicPr>
            <a:picLocks noChangeAspect="1"/>
          </p:cNvPicPr>
          <p:nvPr/>
        </p:nvPicPr>
        <p:blipFill>
          <a:blip r:embed="rId2"/>
          <a:stretch>
            <a:fillRect/>
          </a:stretch>
        </p:blipFill>
        <p:spPr>
          <a:xfrm>
            <a:off x="891317" y="2586039"/>
            <a:ext cx="4706844" cy="2758973"/>
          </a:xfrm>
          <a:prstGeom prst="rect">
            <a:avLst/>
          </a:prstGeom>
        </p:spPr>
      </p:pic>
      <p:pic>
        <p:nvPicPr>
          <p:cNvPr id="8" name="Picture 7">
            <a:extLst>
              <a:ext uri="{FF2B5EF4-FFF2-40B4-BE49-F238E27FC236}">
                <a16:creationId xmlns:a16="http://schemas.microsoft.com/office/drawing/2014/main" id="{5E8044E5-9B2A-4F23-9A1A-BD1D25D19604}"/>
              </a:ext>
            </a:extLst>
          </p:cNvPr>
          <p:cNvPicPr>
            <a:picLocks noChangeAspect="1"/>
          </p:cNvPicPr>
          <p:nvPr/>
        </p:nvPicPr>
        <p:blipFill>
          <a:blip r:embed="rId3"/>
          <a:stretch>
            <a:fillRect/>
          </a:stretch>
        </p:blipFill>
        <p:spPr>
          <a:xfrm>
            <a:off x="6564008" y="2584552"/>
            <a:ext cx="4323543" cy="2974602"/>
          </a:xfrm>
          <a:prstGeom prst="rect">
            <a:avLst/>
          </a:prstGeom>
        </p:spPr>
      </p:pic>
      <p:sp>
        <p:nvSpPr>
          <p:cNvPr id="9" name="TextBox 8">
            <a:extLst>
              <a:ext uri="{FF2B5EF4-FFF2-40B4-BE49-F238E27FC236}">
                <a16:creationId xmlns:a16="http://schemas.microsoft.com/office/drawing/2014/main" id="{B24CEA4F-B9A2-4333-9438-702A6541D8A6}"/>
              </a:ext>
            </a:extLst>
          </p:cNvPr>
          <p:cNvSpPr txBox="1"/>
          <p:nvPr/>
        </p:nvSpPr>
        <p:spPr>
          <a:xfrm>
            <a:off x="6950088" y="5605565"/>
            <a:ext cx="4323542" cy="369332"/>
          </a:xfrm>
          <a:prstGeom prst="rect">
            <a:avLst/>
          </a:prstGeom>
          <a:noFill/>
        </p:spPr>
        <p:txBody>
          <a:bodyPr wrap="square" rtlCol="0">
            <a:spAutoFit/>
          </a:bodyPr>
          <a:lstStyle/>
          <a:p>
            <a:r>
              <a:rPr lang="en-IN" dirty="0"/>
              <a:t>No clear elbow: k = 2 or 3.</a:t>
            </a:r>
          </a:p>
        </p:txBody>
      </p:sp>
    </p:spTree>
    <p:extLst>
      <p:ext uri="{BB962C8B-B14F-4D97-AF65-F5344CB8AC3E}">
        <p14:creationId xmlns:p14="http://schemas.microsoft.com/office/powerpoint/2010/main" val="269379545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012D480-8DB0-4D2C-8157-CC71E22BD33D}"/>
              </a:ext>
            </a:extLst>
          </p:cNvPr>
          <p:cNvSpPr>
            <a:spLocks noGrp="1"/>
          </p:cNvSpPr>
          <p:nvPr>
            <p:ph type="subTitle" idx="1"/>
          </p:nvPr>
        </p:nvSpPr>
        <p:spPr>
          <a:xfrm>
            <a:off x="236029" y="1462661"/>
            <a:ext cx="11327742" cy="666549"/>
          </a:xfrm>
        </p:spPr>
        <p:txBody>
          <a:bodyPr/>
          <a:lstStyle/>
          <a:p>
            <a:r>
              <a:rPr lang="en-IN" b="1" dirty="0">
                <a:solidFill>
                  <a:schemeClr val="tx1"/>
                </a:solidFill>
              </a:rPr>
              <a:t>Selecting value of k based on Silhouette Analysis. </a:t>
            </a:r>
          </a:p>
        </p:txBody>
      </p:sp>
      <p:sp>
        <p:nvSpPr>
          <p:cNvPr id="4" name="Footer Placeholder 3">
            <a:extLst>
              <a:ext uri="{FF2B5EF4-FFF2-40B4-BE49-F238E27FC236}">
                <a16:creationId xmlns:a16="http://schemas.microsoft.com/office/drawing/2014/main" id="{43C70FA2-D36F-4F43-9047-43115E568A9D}"/>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597E49EC-89D6-4E0B-B73C-71D7851806E1}"/>
              </a:ext>
            </a:extLst>
          </p:cNvPr>
          <p:cNvSpPr>
            <a:spLocks noGrp="1"/>
          </p:cNvSpPr>
          <p:nvPr>
            <p:ph type="sldNum" sz="quarter" idx="12"/>
          </p:nvPr>
        </p:nvSpPr>
        <p:spPr/>
        <p:txBody>
          <a:bodyPr/>
          <a:lstStyle/>
          <a:p>
            <a:fld id="{93005692-73BE-493E-93AB-ECD6027A7652}" type="slidenum">
              <a:rPr lang="en-US" smtClean="0"/>
              <a:pPr/>
              <a:t>13</a:t>
            </a:fld>
            <a:endParaRPr lang="en-US" dirty="0"/>
          </a:p>
        </p:txBody>
      </p:sp>
      <p:sp>
        <p:nvSpPr>
          <p:cNvPr id="6" name="Title 1">
            <a:extLst>
              <a:ext uri="{FF2B5EF4-FFF2-40B4-BE49-F238E27FC236}">
                <a16:creationId xmlns:a16="http://schemas.microsoft.com/office/drawing/2014/main" id="{718F1049-85B4-4B53-9208-4FBABD55F4E3}"/>
              </a:ext>
            </a:extLst>
          </p:cNvPr>
          <p:cNvSpPr txBox="1">
            <a:spLocks/>
          </p:cNvSpPr>
          <p:nvPr/>
        </p:nvSpPr>
        <p:spPr>
          <a:xfrm>
            <a:off x="236029" y="660142"/>
            <a:ext cx="11327742" cy="51841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K-MEANS CLUSTERING: 2015 criminal records.</a:t>
            </a:r>
          </a:p>
        </p:txBody>
      </p:sp>
      <p:pic>
        <p:nvPicPr>
          <p:cNvPr id="7" name="Picture 6">
            <a:extLst>
              <a:ext uri="{FF2B5EF4-FFF2-40B4-BE49-F238E27FC236}">
                <a16:creationId xmlns:a16="http://schemas.microsoft.com/office/drawing/2014/main" id="{DF439015-8363-4A22-99EE-7939FC904E10}"/>
              </a:ext>
            </a:extLst>
          </p:cNvPr>
          <p:cNvPicPr>
            <a:picLocks noChangeAspect="1"/>
          </p:cNvPicPr>
          <p:nvPr/>
        </p:nvPicPr>
        <p:blipFill>
          <a:blip r:embed="rId2"/>
          <a:stretch>
            <a:fillRect/>
          </a:stretch>
        </p:blipFill>
        <p:spPr>
          <a:xfrm>
            <a:off x="354012" y="1922145"/>
            <a:ext cx="5630227" cy="3198495"/>
          </a:xfrm>
          <a:prstGeom prst="rect">
            <a:avLst/>
          </a:prstGeom>
        </p:spPr>
      </p:pic>
      <p:pic>
        <p:nvPicPr>
          <p:cNvPr id="8" name="Picture 7">
            <a:extLst>
              <a:ext uri="{FF2B5EF4-FFF2-40B4-BE49-F238E27FC236}">
                <a16:creationId xmlns:a16="http://schemas.microsoft.com/office/drawing/2014/main" id="{01308159-75BB-4608-A54A-1BBB167803AD}"/>
              </a:ext>
            </a:extLst>
          </p:cNvPr>
          <p:cNvPicPr>
            <a:picLocks noChangeAspect="1"/>
          </p:cNvPicPr>
          <p:nvPr/>
        </p:nvPicPr>
        <p:blipFill>
          <a:blip r:embed="rId3"/>
          <a:stretch>
            <a:fillRect/>
          </a:stretch>
        </p:blipFill>
        <p:spPr>
          <a:xfrm>
            <a:off x="6096000" y="2499360"/>
            <a:ext cx="5248516" cy="2621280"/>
          </a:xfrm>
          <a:prstGeom prst="rect">
            <a:avLst/>
          </a:prstGeom>
        </p:spPr>
      </p:pic>
      <p:sp>
        <p:nvSpPr>
          <p:cNvPr id="9" name="TextBox 8">
            <a:extLst>
              <a:ext uri="{FF2B5EF4-FFF2-40B4-BE49-F238E27FC236}">
                <a16:creationId xmlns:a16="http://schemas.microsoft.com/office/drawing/2014/main" id="{69C75C9A-BB98-465A-BDB9-44F6B7BEBA9D}"/>
              </a:ext>
            </a:extLst>
          </p:cNvPr>
          <p:cNvSpPr txBox="1"/>
          <p:nvPr/>
        </p:nvSpPr>
        <p:spPr>
          <a:xfrm>
            <a:off x="701612" y="5306124"/>
            <a:ext cx="10396576" cy="369332"/>
          </a:xfrm>
          <a:prstGeom prst="rect">
            <a:avLst/>
          </a:prstGeom>
          <a:noFill/>
        </p:spPr>
        <p:txBody>
          <a:bodyPr wrap="square" rtlCol="0">
            <a:spAutoFit/>
          </a:bodyPr>
          <a:lstStyle/>
          <a:p>
            <a:r>
              <a:rPr lang="en-IN" dirty="0"/>
              <a:t>As k=2 has the highest average silhouette score we select k=2 for k-means clustering on crime data. </a:t>
            </a:r>
          </a:p>
        </p:txBody>
      </p:sp>
    </p:spTree>
    <p:extLst>
      <p:ext uri="{BB962C8B-B14F-4D97-AF65-F5344CB8AC3E}">
        <p14:creationId xmlns:p14="http://schemas.microsoft.com/office/powerpoint/2010/main" val="1682366827"/>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50B27C4-D8FE-4EBA-834F-6B3D6C8CCEE4}"/>
              </a:ext>
            </a:extLst>
          </p:cNvPr>
          <p:cNvSpPr>
            <a:spLocks noGrp="1"/>
          </p:cNvSpPr>
          <p:nvPr>
            <p:ph type="subTitle" idx="1"/>
          </p:nvPr>
        </p:nvSpPr>
        <p:spPr>
          <a:xfrm>
            <a:off x="236029" y="1422021"/>
            <a:ext cx="11466287" cy="4328539"/>
          </a:xfrm>
        </p:spPr>
        <p:txBody>
          <a:bodyPr>
            <a:normAutofit/>
          </a:bodyPr>
          <a:lstStyle/>
          <a:p>
            <a:r>
              <a:rPr lang="en-IN" b="1" dirty="0">
                <a:solidFill>
                  <a:schemeClr val="tx1"/>
                </a:solidFill>
              </a:rPr>
              <a:t>Applying PCA prior to clustering:</a:t>
            </a:r>
          </a:p>
          <a:p>
            <a:pPr marL="342900" indent="-342900" algn="just">
              <a:buFont typeface="Arial" panose="020B0604020202020204" pitchFamily="34" charset="0"/>
              <a:buChar char="•"/>
            </a:pPr>
            <a:r>
              <a:rPr lang="en-IN" dirty="0">
                <a:solidFill>
                  <a:schemeClr val="tx1"/>
                </a:solidFill>
              </a:rPr>
              <a:t>PCA captures the features with highest point of variance and tries to reduce the dimensionality by extracting only these features.</a:t>
            </a:r>
          </a:p>
          <a:p>
            <a:pPr marL="342900" indent="-342900" algn="just">
              <a:buFont typeface="Arial" panose="020B0604020202020204" pitchFamily="34" charset="0"/>
              <a:buChar char="•"/>
            </a:pPr>
            <a:r>
              <a:rPr lang="en-IN" dirty="0">
                <a:solidFill>
                  <a:schemeClr val="tx1"/>
                </a:solidFill>
              </a:rPr>
              <a:t>Moreover, it makes easier to visualise the clustering results on 2D planes.</a:t>
            </a:r>
          </a:p>
          <a:p>
            <a:pPr marL="342900" indent="-342900" algn="just">
              <a:buFont typeface="Arial" panose="020B0604020202020204" pitchFamily="34" charset="0"/>
              <a:buChar char="•"/>
            </a:pPr>
            <a:r>
              <a:rPr lang="en-IN" dirty="0">
                <a:solidFill>
                  <a:schemeClr val="tx1"/>
                </a:solidFill>
              </a:rPr>
              <a:t>3 principal components selected based on highest eigenvalues such maximum variance is captured.</a:t>
            </a:r>
          </a:p>
          <a:p>
            <a:pPr marL="342900" indent="-342900" algn="just">
              <a:buFont typeface="Arial" panose="020B0604020202020204" pitchFamily="34" charset="0"/>
              <a:buChar char="•"/>
            </a:pPr>
            <a:r>
              <a:rPr lang="en-IN" dirty="0">
                <a:solidFill>
                  <a:schemeClr val="tx1"/>
                </a:solidFill>
              </a:rPr>
              <a:t>Results obtained after clustering are plotted along 2 principal components.</a:t>
            </a:r>
          </a:p>
          <a:p>
            <a:pPr marL="342900" indent="-342900" algn="just">
              <a:buFont typeface="Arial" panose="020B0604020202020204" pitchFamily="34" charset="0"/>
              <a:buChar char="•"/>
            </a:pPr>
            <a:r>
              <a:rPr lang="en-IN" dirty="0">
                <a:solidFill>
                  <a:schemeClr val="tx1"/>
                </a:solidFill>
              </a:rPr>
              <a:t>Clustering results are compared with and without PCA.</a:t>
            </a:r>
          </a:p>
          <a:p>
            <a:endParaRPr lang="en-IN" b="1" dirty="0">
              <a:solidFill>
                <a:schemeClr val="tx1"/>
              </a:solidFill>
            </a:endParaRPr>
          </a:p>
        </p:txBody>
      </p:sp>
      <p:sp>
        <p:nvSpPr>
          <p:cNvPr id="4" name="Footer Placeholder 3">
            <a:extLst>
              <a:ext uri="{FF2B5EF4-FFF2-40B4-BE49-F238E27FC236}">
                <a16:creationId xmlns:a16="http://schemas.microsoft.com/office/drawing/2014/main" id="{89789EDD-7FFE-4C91-9281-0C2972CEC8EF}"/>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06FC08F4-86F5-4CE3-9C87-064A0F848150}"/>
              </a:ext>
            </a:extLst>
          </p:cNvPr>
          <p:cNvSpPr>
            <a:spLocks noGrp="1"/>
          </p:cNvSpPr>
          <p:nvPr>
            <p:ph type="sldNum" sz="quarter" idx="12"/>
          </p:nvPr>
        </p:nvSpPr>
        <p:spPr/>
        <p:txBody>
          <a:bodyPr/>
          <a:lstStyle/>
          <a:p>
            <a:fld id="{93005692-73BE-493E-93AB-ECD6027A7652}" type="slidenum">
              <a:rPr lang="en-US" smtClean="0"/>
              <a:pPr/>
              <a:t>14</a:t>
            </a:fld>
            <a:endParaRPr lang="en-US" dirty="0"/>
          </a:p>
        </p:txBody>
      </p:sp>
      <p:sp>
        <p:nvSpPr>
          <p:cNvPr id="6" name="Title 1">
            <a:extLst>
              <a:ext uri="{FF2B5EF4-FFF2-40B4-BE49-F238E27FC236}">
                <a16:creationId xmlns:a16="http://schemas.microsoft.com/office/drawing/2014/main" id="{3005556B-FD90-47B9-B44E-EDA759EB59C6}"/>
              </a:ext>
            </a:extLst>
          </p:cNvPr>
          <p:cNvSpPr txBox="1">
            <a:spLocks/>
          </p:cNvSpPr>
          <p:nvPr/>
        </p:nvSpPr>
        <p:spPr>
          <a:xfrm>
            <a:off x="236029" y="660142"/>
            <a:ext cx="11327742" cy="51841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K-MEANS CLUSTERING: 2015 criminal records.</a:t>
            </a:r>
          </a:p>
        </p:txBody>
      </p:sp>
    </p:spTree>
    <p:extLst>
      <p:ext uri="{BB962C8B-B14F-4D97-AF65-F5344CB8AC3E}">
        <p14:creationId xmlns:p14="http://schemas.microsoft.com/office/powerpoint/2010/main" val="979964512"/>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CD32F501-8DD5-403C-9255-BBABE360AD85}"/>
              </a:ext>
            </a:extLst>
          </p:cNvPr>
          <p:cNvSpPr>
            <a:spLocks noGrp="1"/>
          </p:cNvSpPr>
          <p:nvPr>
            <p:ph type="ftr" sz="quarter" idx="11"/>
          </p:nvPr>
        </p:nvSpPr>
        <p:spPr>
          <a:xfrm>
            <a:off x="6623674" y="6377231"/>
            <a:ext cx="4293708" cy="250337"/>
          </a:xfrm>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D5CCD1F0-BB09-4845-9FF4-B19ACA050BCF}"/>
              </a:ext>
            </a:extLst>
          </p:cNvPr>
          <p:cNvSpPr>
            <a:spLocks noGrp="1"/>
          </p:cNvSpPr>
          <p:nvPr>
            <p:ph type="sldNum" sz="quarter" idx="12"/>
          </p:nvPr>
        </p:nvSpPr>
        <p:spPr>
          <a:xfrm>
            <a:off x="11148416" y="6377231"/>
            <a:ext cx="553900" cy="250337"/>
          </a:xfrm>
        </p:spPr>
        <p:txBody>
          <a:bodyPr/>
          <a:lstStyle/>
          <a:p>
            <a:fld id="{93005692-73BE-493E-93AB-ECD6027A7652}" type="slidenum">
              <a:rPr lang="en-US" smtClean="0"/>
              <a:pPr/>
              <a:t>15</a:t>
            </a:fld>
            <a:endParaRPr lang="en-US" dirty="0"/>
          </a:p>
        </p:txBody>
      </p:sp>
      <p:sp>
        <p:nvSpPr>
          <p:cNvPr id="6" name="Title 1">
            <a:extLst>
              <a:ext uri="{FF2B5EF4-FFF2-40B4-BE49-F238E27FC236}">
                <a16:creationId xmlns:a16="http://schemas.microsoft.com/office/drawing/2014/main" id="{7242FC1E-0C98-4339-8B24-948A25A08AD8}"/>
              </a:ext>
            </a:extLst>
          </p:cNvPr>
          <p:cNvSpPr txBox="1">
            <a:spLocks/>
          </p:cNvSpPr>
          <p:nvPr/>
        </p:nvSpPr>
        <p:spPr>
          <a:xfrm>
            <a:off x="236029" y="660142"/>
            <a:ext cx="11327742" cy="51841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K-MEANS CLUSTERING: results for 2015, 2016, 2017 records.</a:t>
            </a:r>
          </a:p>
        </p:txBody>
      </p:sp>
      <p:pic>
        <p:nvPicPr>
          <p:cNvPr id="7" name="Picture 6">
            <a:extLst>
              <a:ext uri="{FF2B5EF4-FFF2-40B4-BE49-F238E27FC236}">
                <a16:creationId xmlns:a16="http://schemas.microsoft.com/office/drawing/2014/main" id="{BEB057A2-E00D-49F0-900C-C9573F25D9A7}"/>
              </a:ext>
            </a:extLst>
          </p:cNvPr>
          <p:cNvPicPr>
            <a:picLocks noChangeAspect="1"/>
          </p:cNvPicPr>
          <p:nvPr/>
        </p:nvPicPr>
        <p:blipFill>
          <a:blip r:embed="rId2"/>
          <a:stretch>
            <a:fillRect/>
          </a:stretch>
        </p:blipFill>
        <p:spPr>
          <a:xfrm>
            <a:off x="628229" y="1178560"/>
            <a:ext cx="5129848" cy="4748129"/>
          </a:xfrm>
          <a:prstGeom prst="rect">
            <a:avLst/>
          </a:prstGeom>
        </p:spPr>
      </p:pic>
      <p:graphicFrame>
        <p:nvGraphicFramePr>
          <p:cNvPr id="8" name="Table 7">
            <a:extLst>
              <a:ext uri="{FF2B5EF4-FFF2-40B4-BE49-F238E27FC236}">
                <a16:creationId xmlns:a16="http://schemas.microsoft.com/office/drawing/2014/main" id="{CB09C168-4066-454B-BDA2-A44FDD10E97E}"/>
              </a:ext>
            </a:extLst>
          </p:cNvPr>
          <p:cNvGraphicFramePr>
            <a:graphicFrameLocks noGrp="1"/>
          </p:cNvGraphicFramePr>
          <p:nvPr>
            <p:extLst>
              <p:ext uri="{D42A27DB-BD31-4B8C-83A1-F6EECF244321}">
                <p14:modId xmlns:p14="http://schemas.microsoft.com/office/powerpoint/2010/main" val="3045671815"/>
              </p:ext>
            </p:extLst>
          </p:nvPr>
        </p:nvGraphicFramePr>
        <p:xfrm>
          <a:off x="6212748" y="2652680"/>
          <a:ext cx="5115560" cy="2566800"/>
        </p:xfrm>
        <a:graphic>
          <a:graphicData uri="http://schemas.openxmlformats.org/drawingml/2006/table">
            <a:tbl>
              <a:tblPr firstRow="1" firstCol="1" bandRow="1">
                <a:tableStyleId>{5C22544A-7EE6-4342-B048-85BDC9FD1C3A}</a:tableStyleId>
              </a:tblPr>
              <a:tblGrid>
                <a:gridCol w="1278890">
                  <a:extLst>
                    <a:ext uri="{9D8B030D-6E8A-4147-A177-3AD203B41FA5}">
                      <a16:colId xmlns:a16="http://schemas.microsoft.com/office/drawing/2014/main" val="1882356054"/>
                    </a:ext>
                  </a:extLst>
                </a:gridCol>
                <a:gridCol w="1278890">
                  <a:extLst>
                    <a:ext uri="{9D8B030D-6E8A-4147-A177-3AD203B41FA5}">
                      <a16:colId xmlns:a16="http://schemas.microsoft.com/office/drawing/2014/main" val="2592180263"/>
                    </a:ext>
                  </a:extLst>
                </a:gridCol>
                <a:gridCol w="1278890">
                  <a:extLst>
                    <a:ext uri="{9D8B030D-6E8A-4147-A177-3AD203B41FA5}">
                      <a16:colId xmlns:a16="http://schemas.microsoft.com/office/drawing/2014/main" val="2638802289"/>
                    </a:ext>
                  </a:extLst>
                </a:gridCol>
                <a:gridCol w="1278890">
                  <a:extLst>
                    <a:ext uri="{9D8B030D-6E8A-4147-A177-3AD203B41FA5}">
                      <a16:colId xmlns:a16="http://schemas.microsoft.com/office/drawing/2014/main" val="81461782"/>
                    </a:ext>
                  </a:extLst>
                </a:gridCol>
              </a:tblGrid>
              <a:tr h="0">
                <a:tc>
                  <a:txBody>
                    <a:bodyPr/>
                    <a:lstStyle/>
                    <a:p>
                      <a:pPr marL="0" marR="0" algn="ctr">
                        <a:lnSpc>
                          <a:spcPct val="150000"/>
                        </a:lnSpc>
                        <a:spcBef>
                          <a:spcPts val="0"/>
                        </a:spcBef>
                        <a:spcAft>
                          <a:spcPts val="0"/>
                        </a:spcAft>
                      </a:pPr>
                      <a:r>
                        <a:rPr lang="en-US" sz="1200" dirty="0">
                          <a:effectLst/>
                        </a:rPr>
                        <a:t>VALIDATION</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2015</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2016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2017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086901018"/>
                  </a:ext>
                </a:extLst>
              </a:tr>
              <a:tr h="0">
                <a:tc>
                  <a:txBody>
                    <a:bodyPr/>
                    <a:lstStyle/>
                    <a:p>
                      <a:pPr marL="0" marR="0" algn="ctr">
                        <a:lnSpc>
                          <a:spcPct val="150000"/>
                        </a:lnSpc>
                        <a:spcBef>
                          <a:spcPts val="0"/>
                        </a:spcBef>
                        <a:spcAft>
                          <a:spcPts val="0"/>
                        </a:spcAft>
                      </a:pPr>
                      <a:r>
                        <a:rPr lang="en-US" sz="1200" dirty="0">
                          <a:effectLst/>
                        </a:rPr>
                        <a:t>Run Time (s)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0.0155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0.0181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0.0154</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593720550"/>
                  </a:ext>
                </a:extLst>
              </a:tr>
              <a:tr h="0">
                <a:tc>
                  <a:txBody>
                    <a:bodyPr/>
                    <a:lstStyle/>
                    <a:p>
                      <a:pPr marL="0" marR="0" algn="ctr">
                        <a:lnSpc>
                          <a:spcPct val="150000"/>
                        </a:lnSpc>
                        <a:spcBef>
                          <a:spcPts val="0"/>
                        </a:spcBef>
                        <a:spcAft>
                          <a:spcPts val="0"/>
                        </a:spcAft>
                      </a:pPr>
                      <a:r>
                        <a:rPr lang="en-US" sz="1200">
                          <a:effectLst/>
                        </a:rPr>
                        <a:t>Dunn Index</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0.0883</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0.05145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0.09171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857247391"/>
                  </a:ext>
                </a:extLst>
              </a:tr>
              <a:tr h="0">
                <a:tc>
                  <a:txBody>
                    <a:bodyPr/>
                    <a:lstStyle/>
                    <a:p>
                      <a:pPr marL="0" marR="0" algn="ctr">
                        <a:lnSpc>
                          <a:spcPct val="150000"/>
                        </a:lnSpc>
                        <a:spcBef>
                          <a:spcPts val="0"/>
                        </a:spcBef>
                        <a:spcAft>
                          <a:spcPts val="0"/>
                        </a:spcAft>
                      </a:pPr>
                      <a:r>
                        <a:rPr lang="en-US" sz="1200" dirty="0" err="1">
                          <a:effectLst/>
                        </a:rPr>
                        <a:t>Calinski</a:t>
                      </a:r>
                      <a:r>
                        <a:rPr lang="en-US" sz="1200" dirty="0">
                          <a:effectLst/>
                        </a:rPr>
                        <a:t> </a:t>
                      </a:r>
                      <a:r>
                        <a:rPr lang="en-US" sz="1200" dirty="0" err="1">
                          <a:effectLst/>
                        </a:rPr>
                        <a:t>Harabaz</a:t>
                      </a:r>
                      <a:r>
                        <a:rPr lang="en-US" sz="1200" dirty="0">
                          <a:effectLst/>
                        </a:rPr>
                        <a:t> Score</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121.415</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110.402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116.702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941672264"/>
                  </a:ext>
                </a:extLst>
              </a:tr>
              <a:tr h="128270">
                <a:tc>
                  <a:txBody>
                    <a:bodyPr/>
                    <a:lstStyle/>
                    <a:p>
                      <a:pPr marL="0" marR="0" algn="ctr">
                        <a:lnSpc>
                          <a:spcPct val="150000"/>
                        </a:lnSpc>
                        <a:spcBef>
                          <a:spcPts val="0"/>
                        </a:spcBef>
                        <a:spcAft>
                          <a:spcPts val="0"/>
                        </a:spcAft>
                      </a:pPr>
                      <a:r>
                        <a:rPr lang="en-US" sz="1200">
                          <a:effectLst/>
                        </a:rPr>
                        <a:t>Davis Bouldin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0.7989</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0.9051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0.7831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064124415"/>
                  </a:ext>
                </a:extLst>
              </a:tr>
              <a:tr h="0">
                <a:tc>
                  <a:txBody>
                    <a:bodyPr/>
                    <a:lstStyle/>
                    <a:p>
                      <a:pPr marL="0" marR="0" algn="ctr">
                        <a:lnSpc>
                          <a:spcPct val="150000"/>
                        </a:lnSpc>
                        <a:spcBef>
                          <a:spcPts val="0"/>
                        </a:spcBef>
                        <a:spcAft>
                          <a:spcPts val="0"/>
                        </a:spcAft>
                      </a:pPr>
                      <a:r>
                        <a:rPr lang="en-US" sz="1200">
                          <a:effectLst/>
                        </a:rPr>
                        <a:t>Silhoutette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0.6816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0.5870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0.7031</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039789870"/>
                  </a:ext>
                </a:extLst>
              </a:tr>
            </a:tbl>
          </a:graphicData>
        </a:graphic>
      </p:graphicFrame>
    </p:spTree>
    <p:extLst>
      <p:ext uri="{BB962C8B-B14F-4D97-AF65-F5344CB8AC3E}">
        <p14:creationId xmlns:p14="http://schemas.microsoft.com/office/powerpoint/2010/main" val="110824073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C34D4F5-0001-4B72-AEB6-BD0EBB14B1B0}"/>
              </a:ext>
            </a:extLst>
          </p:cNvPr>
          <p:cNvSpPr>
            <a:spLocks noGrp="1"/>
          </p:cNvSpPr>
          <p:nvPr>
            <p:ph type="subTitle" idx="1"/>
          </p:nvPr>
        </p:nvSpPr>
        <p:spPr>
          <a:xfrm>
            <a:off x="314195" y="1436536"/>
            <a:ext cx="11388121" cy="4630435"/>
          </a:xfrm>
        </p:spPr>
        <p:txBody>
          <a:bodyPr/>
          <a:lstStyle/>
          <a:p>
            <a:pPr marL="342900" indent="-342900">
              <a:buFont typeface="Arial" panose="020B0604020202020204" pitchFamily="34" charset="0"/>
              <a:buChar char="•"/>
            </a:pPr>
            <a:r>
              <a:rPr lang="en-IN" b="1" dirty="0">
                <a:solidFill>
                  <a:schemeClr val="tx1"/>
                </a:solidFill>
              </a:rPr>
              <a:t>Hierarchical clustering</a:t>
            </a:r>
            <a:r>
              <a:rPr lang="en-IN" dirty="0">
                <a:solidFill>
                  <a:schemeClr val="tx1"/>
                </a:solidFill>
              </a:rPr>
              <a:t>: builds nested clusters by merging or splitting them successively.</a:t>
            </a:r>
          </a:p>
          <a:p>
            <a:pPr marL="342900" indent="-342900">
              <a:buFont typeface="Arial" panose="020B0604020202020204" pitchFamily="34" charset="0"/>
              <a:buChar char="•"/>
            </a:pPr>
            <a:r>
              <a:rPr lang="en-IN" dirty="0">
                <a:solidFill>
                  <a:schemeClr val="tx1"/>
                </a:solidFill>
              </a:rPr>
              <a:t>Hierarchy of clusters  represented as  dendrograms (tree structures). </a:t>
            </a:r>
          </a:p>
          <a:p>
            <a:pPr marL="342900" indent="-342900">
              <a:buFont typeface="Arial" panose="020B0604020202020204" pitchFamily="34" charset="0"/>
              <a:buChar char="•"/>
            </a:pPr>
            <a:r>
              <a:rPr lang="en-IN" dirty="0">
                <a:solidFill>
                  <a:schemeClr val="tx1"/>
                </a:solidFill>
              </a:rPr>
              <a:t>The root of the tree is the unique cluster that gathers all the samples, the leaves being the clusters with only one sample.</a:t>
            </a:r>
          </a:p>
          <a:p>
            <a:pPr marL="342900" indent="-342900">
              <a:buFont typeface="Arial" panose="020B0604020202020204" pitchFamily="34" charset="0"/>
              <a:buChar char="•"/>
            </a:pPr>
            <a:r>
              <a:rPr lang="en-IN" dirty="0">
                <a:solidFill>
                  <a:schemeClr val="tx1"/>
                </a:solidFill>
              </a:rPr>
              <a:t>No need to select number of clusters prior to clustering.</a:t>
            </a:r>
          </a:p>
          <a:p>
            <a:pPr marL="342900" indent="-342900">
              <a:buFont typeface="Arial" panose="020B0604020202020204" pitchFamily="34" charset="0"/>
              <a:buChar char="•"/>
            </a:pPr>
            <a:r>
              <a:rPr lang="en-IN" dirty="0">
                <a:solidFill>
                  <a:schemeClr val="tx1"/>
                </a:solidFill>
              </a:rPr>
              <a:t>Makes clusters (by merging) based on linkage strategy.</a:t>
            </a:r>
          </a:p>
          <a:p>
            <a:pPr marL="342900" indent="-342900">
              <a:buFont typeface="Arial" panose="020B0604020202020204" pitchFamily="34" charset="0"/>
              <a:buChar char="•"/>
            </a:pPr>
            <a:r>
              <a:rPr lang="en-IN" b="1" dirty="0">
                <a:solidFill>
                  <a:schemeClr val="tx1"/>
                </a:solidFill>
              </a:rPr>
              <a:t>Ward</a:t>
            </a:r>
            <a:r>
              <a:rPr lang="en-IN" dirty="0">
                <a:solidFill>
                  <a:schemeClr val="tx1"/>
                </a:solidFill>
              </a:rPr>
              <a:t> linkage strategy used to form hierarchical clusters. 	</a:t>
            </a:r>
          </a:p>
        </p:txBody>
      </p:sp>
      <p:sp>
        <p:nvSpPr>
          <p:cNvPr id="4" name="Footer Placeholder 3">
            <a:extLst>
              <a:ext uri="{FF2B5EF4-FFF2-40B4-BE49-F238E27FC236}">
                <a16:creationId xmlns:a16="http://schemas.microsoft.com/office/drawing/2014/main" id="{427088FB-077A-4FA5-BF18-8BCE554B717C}"/>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8683DF4C-8EDF-4148-9448-E9F0A8A79D72}"/>
              </a:ext>
            </a:extLst>
          </p:cNvPr>
          <p:cNvSpPr>
            <a:spLocks noGrp="1"/>
          </p:cNvSpPr>
          <p:nvPr>
            <p:ph type="sldNum" sz="quarter" idx="12"/>
          </p:nvPr>
        </p:nvSpPr>
        <p:spPr/>
        <p:txBody>
          <a:bodyPr/>
          <a:lstStyle/>
          <a:p>
            <a:fld id="{93005692-73BE-493E-93AB-ECD6027A7652}" type="slidenum">
              <a:rPr lang="en-US" smtClean="0"/>
              <a:pPr/>
              <a:t>16</a:t>
            </a:fld>
            <a:endParaRPr lang="en-US" dirty="0"/>
          </a:p>
        </p:txBody>
      </p:sp>
      <p:sp>
        <p:nvSpPr>
          <p:cNvPr id="6" name="Title 1">
            <a:extLst>
              <a:ext uri="{FF2B5EF4-FFF2-40B4-BE49-F238E27FC236}">
                <a16:creationId xmlns:a16="http://schemas.microsoft.com/office/drawing/2014/main" id="{62AEAFE7-EC77-4E8C-A9CC-A32A1635D364}"/>
              </a:ext>
            </a:extLst>
          </p:cNvPr>
          <p:cNvSpPr txBox="1">
            <a:spLocks/>
          </p:cNvSpPr>
          <p:nvPr/>
        </p:nvSpPr>
        <p:spPr>
          <a:xfrm>
            <a:off x="314195" y="630802"/>
            <a:ext cx="11249576" cy="54775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HEIRARCHICAL CLUSTERING</a:t>
            </a:r>
          </a:p>
        </p:txBody>
      </p:sp>
    </p:spTree>
    <p:extLst>
      <p:ext uri="{BB962C8B-B14F-4D97-AF65-F5344CB8AC3E}">
        <p14:creationId xmlns:p14="http://schemas.microsoft.com/office/powerpoint/2010/main" val="1744033208"/>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AE99E36-DC6D-4065-B8ED-B0E96CDBB22A}"/>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B2FCACB8-C2E2-4D3B-8573-ACA2BFC59322}"/>
              </a:ext>
            </a:extLst>
          </p:cNvPr>
          <p:cNvSpPr>
            <a:spLocks noGrp="1"/>
          </p:cNvSpPr>
          <p:nvPr>
            <p:ph type="sldNum" sz="quarter" idx="12"/>
          </p:nvPr>
        </p:nvSpPr>
        <p:spPr/>
        <p:txBody>
          <a:bodyPr/>
          <a:lstStyle/>
          <a:p>
            <a:fld id="{93005692-73BE-493E-93AB-ECD6027A7652}" type="slidenum">
              <a:rPr lang="en-US" smtClean="0"/>
              <a:pPr/>
              <a:t>17</a:t>
            </a:fld>
            <a:endParaRPr lang="en-US" dirty="0"/>
          </a:p>
        </p:txBody>
      </p:sp>
      <p:sp>
        <p:nvSpPr>
          <p:cNvPr id="6" name="Title 1">
            <a:extLst>
              <a:ext uri="{FF2B5EF4-FFF2-40B4-BE49-F238E27FC236}">
                <a16:creationId xmlns:a16="http://schemas.microsoft.com/office/drawing/2014/main" id="{F852185C-3DF9-42AB-ABD2-21D86130C19E}"/>
              </a:ext>
            </a:extLst>
          </p:cNvPr>
          <p:cNvSpPr txBox="1">
            <a:spLocks/>
          </p:cNvSpPr>
          <p:nvPr/>
        </p:nvSpPr>
        <p:spPr>
          <a:xfrm>
            <a:off x="314195" y="630802"/>
            <a:ext cx="11249576" cy="54775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HEIRARCHICAL CLUSTERING: DENDOGRAMS (2015-2017)</a:t>
            </a:r>
          </a:p>
        </p:txBody>
      </p:sp>
      <p:pic>
        <p:nvPicPr>
          <p:cNvPr id="8" name="Picture 7">
            <a:extLst>
              <a:ext uri="{FF2B5EF4-FFF2-40B4-BE49-F238E27FC236}">
                <a16:creationId xmlns:a16="http://schemas.microsoft.com/office/drawing/2014/main" id="{0B9809E9-1616-41DA-893E-D871E0CD4643}"/>
              </a:ext>
            </a:extLst>
          </p:cNvPr>
          <p:cNvPicPr>
            <a:picLocks noChangeAspect="1"/>
          </p:cNvPicPr>
          <p:nvPr/>
        </p:nvPicPr>
        <p:blipFill>
          <a:blip r:embed="rId2"/>
          <a:stretch>
            <a:fillRect/>
          </a:stretch>
        </p:blipFill>
        <p:spPr>
          <a:xfrm>
            <a:off x="6102894" y="1213391"/>
            <a:ext cx="5262988" cy="2401449"/>
          </a:xfrm>
          <a:prstGeom prst="rect">
            <a:avLst/>
          </a:prstGeom>
        </p:spPr>
      </p:pic>
      <p:pic>
        <p:nvPicPr>
          <p:cNvPr id="9" name="Picture 8">
            <a:extLst>
              <a:ext uri="{FF2B5EF4-FFF2-40B4-BE49-F238E27FC236}">
                <a16:creationId xmlns:a16="http://schemas.microsoft.com/office/drawing/2014/main" id="{10F5E335-9386-46B1-B0EA-3B21303F44D1}"/>
              </a:ext>
            </a:extLst>
          </p:cNvPr>
          <p:cNvPicPr>
            <a:picLocks noChangeAspect="1"/>
          </p:cNvPicPr>
          <p:nvPr/>
        </p:nvPicPr>
        <p:blipFill>
          <a:blip r:embed="rId3"/>
          <a:stretch>
            <a:fillRect/>
          </a:stretch>
        </p:blipFill>
        <p:spPr>
          <a:xfrm>
            <a:off x="3325649" y="3582536"/>
            <a:ext cx="5391966" cy="2478473"/>
          </a:xfrm>
          <a:prstGeom prst="rect">
            <a:avLst/>
          </a:prstGeom>
        </p:spPr>
      </p:pic>
      <p:pic>
        <p:nvPicPr>
          <p:cNvPr id="10" name="Picture 9">
            <a:extLst>
              <a:ext uri="{FF2B5EF4-FFF2-40B4-BE49-F238E27FC236}">
                <a16:creationId xmlns:a16="http://schemas.microsoft.com/office/drawing/2014/main" id="{59858D6B-8730-40D7-AB40-6AE4F4F6FB5B}"/>
              </a:ext>
            </a:extLst>
          </p:cNvPr>
          <p:cNvPicPr>
            <a:picLocks noChangeAspect="1"/>
          </p:cNvPicPr>
          <p:nvPr/>
        </p:nvPicPr>
        <p:blipFill>
          <a:blip r:embed="rId4"/>
          <a:stretch>
            <a:fillRect/>
          </a:stretch>
        </p:blipFill>
        <p:spPr>
          <a:xfrm>
            <a:off x="627536" y="1225002"/>
            <a:ext cx="5262988" cy="2351314"/>
          </a:xfrm>
          <a:prstGeom prst="rect">
            <a:avLst/>
          </a:prstGeom>
        </p:spPr>
      </p:pic>
    </p:spTree>
    <p:extLst>
      <p:ext uri="{BB962C8B-B14F-4D97-AF65-F5344CB8AC3E}">
        <p14:creationId xmlns:p14="http://schemas.microsoft.com/office/powerpoint/2010/main" val="87693538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74BF250-6E85-4B8B-AB72-4AB63259708D}"/>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FC436D2E-62FD-49D8-8C71-1F31DFE8C8C4}"/>
              </a:ext>
            </a:extLst>
          </p:cNvPr>
          <p:cNvSpPr>
            <a:spLocks noGrp="1"/>
          </p:cNvSpPr>
          <p:nvPr>
            <p:ph type="sldNum" sz="quarter" idx="12"/>
          </p:nvPr>
        </p:nvSpPr>
        <p:spPr/>
        <p:txBody>
          <a:bodyPr/>
          <a:lstStyle/>
          <a:p>
            <a:fld id="{93005692-73BE-493E-93AB-ECD6027A7652}" type="slidenum">
              <a:rPr lang="en-US" smtClean="0"/>
              <a:pPr/>
              <a:t>18</a:t>
            </a:fld>
            <a:endParaRPr lang="en-US" dirty="0"/>
          </a:p>
        </p:txBody>
      </p:sp>
      <p:sp>
        <p:nvSpPr>
          <p:cNvPr id="6" name="Title 1">
            <a:extLst>
              <a:ext uri="{FF2B5EF4-FFF2-40B4-BE49-F238E27FC236}">
                <a16:creationId xmlns:a16="http://schemas.microsoft.com/office/drawing/2014/main" id="{C6F0FF6C-400B-4DA6-9ABD-9FEC093F1848}"/>
              </a:ext>
            </a:extLst>
          </p:cNvPr>
          <p:cNvSpPr txBox="1">
            <a:spLocks/>
          </p:cNvSpPr>
          <p:nvPr/>
        </p:nvSpPr>
        <p:spPr>
          <a:xfrm>
            <a:off x="314195" y="630802"/>
            <a:ext cx="11249576" cy="54775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HEIRARCHICAL CLUSTERING: Results (2015-2017)</a:t>
            </a:r>
          </a:p>
        </p:txBody>
      </p:sp>
      <p:pic>
        <p:nvPicPr>
          <p:cNvPr id="7" name="Picture 6">
            <a:extLst>
              <a:ext uri="{FF2B5EF4-FFF2-40B4-BE49-F238E27FC236}">
                <a16:creationId xmlns:a16="http://schemas.microsoft.com/office/drawing/2014/main" id="{FE62D067-F2A9-45BA-8608-7B8BA37ED22A}"/>
              </a:ext>
            </a:extLst>
          </p:cNvPr>
          <p:cNvPicPr>
            <a:picLocks noChangeAspect="1"/>
          </p:cNvPicPr>
          <p:nvPr/>
        </p:nvPicPr>
        <p:blipFill>
          <a:blip r:embed="rId2"/>
          <a:stretch>
            <a:fillRect/>
          </a:stretch>
        </p:blipFill>
        <p:spPr>
          <a:xfrm>
            <a:off x="628229" y="1178560"/>
            <a:ext cx="5174694" cy="4729581"/>
          </a:xfrm>
          <a:prstGeom prst="rect">
            <a:avLst/>
          </a:prstGeom>
        </p:spPr>
      </p:pic>
      <p:graphicFrame>
        <p:nvGraphicFramePr>
          <p:cNvPr id="9" name="Table 8">
            <a:extLst>
              <a:ext uri="{FF2B5EF4-FFF2-40B4-BE49-F238E27FC236}">
                <a16:creationId xmlns:a16="http://schemas.microsoft.com/office/drawing/2014/main" id="{BEA82171-B500-4F7D-856F-3B53C6F29D3C}"/>
              </a:ext>
            </a:extLst>
          </p:cNvPr>
          <p:cNvGraphicFramePr>
            <a:graphicFrameLocks noGrp="1"/>
          </p:cNvGraphicFramePr>
          <p:nvPr>
            <p:extLst>
              <p:ext uri="{D42A27DB-BD31-4B8C-83A1-F6EECF244321}">
                <p14:modId xmlns:p14="http://schemas.microsoft.com/office/powerpoint/2010/main" val="2023391362"/>
              </p:ext>
            </p:extLst>
          </p:nvPr>
        </p:nvGraphicFramePr>
        <p:xfrm>
          <a:off x="6212748" y="2122790"/>
          <a:ext cx="5115560" cy="2566800"/>
        </p:xfrm>
        <a:graphic>
          <a:graphicData uri="http://schemas.openxmlformats.org/drawingml/2006/table">
            <a:tbl>
              <a:tblPr firstRow="1" firstCol="1" bandRow="1">
                <a:tableStyleId>{5C22544A-7EE6-4342-B048-85BDC9FD1C3A}</a:tableStyleId>
              </a:tblPr>
              <a:tblGrid>
                <a:gridCol w="1278890">
                  <a:extLst>
                    <a:ext uri="{9D8B030D-6E8A-4147-A177-3AD203B41FA5}">
                      <a16:colId xmlns:a16="http://schemas.microsoft.com/office/drawing/2014/main" val="3852705361"/>
                    </a:ext>
                  </a:extLst>
                </a:gridCol>
                <a:gridCol w="1278890">
                  <a:extLst>
                    <a:ext uri="{9D8B030D-6E8A-4147-A177-3AD203B41FA5}">
                      <a16:colId xmlns:a16="http://schemas.microsoft.com/office/drawing/2014/main" val="541499287"/>
                    </a:ext>
                  </a:extLst>
                </a:gridCol>
                <a:gridCol w="1278890">
                  <a:extLst>
                    <a:ext uri="{9D8B030D-6E8A-4147-A177-3AD203B41FA5}">
                      <a16:colId xmlns:a16="http://schemas.microsoft.com/office/drawing/2014/main" val="472351271"/>
                    </a:ext>
                  </a:extLst>
                </a:gridCol>
                <a:gridCol w="1278890">
                  <a:extLst>
                    <a:ext uri="{9D8B030D-6E8A-4147-A177-3AD203B41FA5}">
                      <a16:colId xmlns:a16="http://schemas.microsoft.com/office/drawing/2014/main" val="3947338648"/>
                    </a:ext>
                  </a:extLst>
                </a:gridCol>
              </a:tblGrid>
              <a:tr h="0">
                <a:tc>
                  <a:txBody>
                    <a:bodyPr/>
                    <a:lstStyle/>
                    <a:p>
                      <a:pPr marL="0" marR="0" algn="ctr">
                        <a:lnSpc>
                          <a:spcPct val="150000"/>
                        </a:lnSpc>
                        <a:spcBef>
                          <a:spcPts val="0"/>
                        </a:spcBef>
                        <a:spcAft>
                          <a:spcPts val="0"/>
                        </a:spcAft>
                      </a:pPr>
                      <a:r>
                        <a:rPr lang="en-US" sz="1200" dirty="0">
                          <a:effectLst/>
                        </a:rPr>
                        <a:t>Validation</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2015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2016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2017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167633334"/>
                  </a:ext>
                </a:extLst>
              </a:tr>
              <a:tr h="0">
                <a:tc>
                  <a:txBody>
                    <a:bodyPr/>
                    <a:lstStyle/>
                    <a:p>
                      <a:pPr marL="0" marR="0" algn="ctr">
                        <a:lnSpc>
                          <a:spcPct val="150000"/>
                        </a:lnSpc>
                        <a:spcBef>
                          <a:spcPts val="0"/>
                        </a:spcBef>
                        <a:spcAft>
                          <a:spcPts val="0"/>
                        </a:spcAft>
                      </a:pPr>
                      <a:r>
                        <a:rPr lang="en-US" sz="1100" dirty="0">
                          <a:effectLst/>
                        </a:rPr>
                        <a:t>Run Time (s)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0.0018</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0.0015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0.0017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357381898"/>
                  </a:ext>
                </a:extLst>
              </a:tr>
              <a:tr h="0">
                <a:tc>
                  <a:txBody>
                    <a:bodyPr/>
                    <a:lstStyle/>
                    <a:p>
                      <a:pPr marL="0" marR="0" algn="ctr">
                        <a:lnSpc>
                          <a:spcPct val="150000"/>
                        </a:lnSpc>
                        <a:spcBef>
                          <a:spcPts val="0"/>
                        </a:spcBef>
                        <a:spcAft>
                          <a:spcPts val="0"/>
                        </a:spcAft>
                      </a:pPr>
                      <a:r>
                        <a:rPr lang="en-US" sz="1200">
                          <a:effectLst/>
                        </a:rPr>
                        <a:t>Dunn Index</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0.1200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0.1515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0.1501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189302492"/>
                  </a:ext>
                </a:extLst>
              </a:tr>
              <a:tr h="0">
                <a:tc>
                  <a:txBody>
                    <a:bodyPr/>
                    <a:lstStyle/>
                    <a:p>
                      <a:pPr marL="0" marR="0" algn="ctr">
                        <a:lnSpc>
                          <a:spcPct val="150000"/>
                        </a:lnSpc>
                        <a:spcBef>
                          <a:spcPts val="0"/>
                        </a:spcBef>
                        <a:spcAft>
                          <a:spcPts val="0"/>
                        </a:spcAft>
                      </a:pPr>
                      <a:r>
                        <a:rPr lang="en-US" sz="1200">
                          <a:effectLst/>
                        </a:rPr>
                        <a:t>Calinski Harabaz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100.990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101.044</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115.595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93059953"/>
                  </a:ext>
                </a:extLst>
              </a:tr>
              <a:tr h="128270">
                <a:tc>
                  <a:txBody>
                    <a:bodyPr/>
                    <a:lstStyle/>
                    <a:p>
                      <a:pPr marL="0" marR="0" algn="ctr">
                        <a:lnSpc>
                          <a:spcPct val="150000"/>
                        </a:lnSpc>
                        <a:spcBef>
                          <a:spcPts val="0"/>
                        </a:spcBef>
                        <a:spcAft>
                          <a:spcPts val="0"/>
                        </a:spcAft>
                      </a:pPr>
                      <a:r>
                        <a:rPr lang="en-US" sz="1200">
                          <a:effectLst/>
                        </a:rPr>
                        <a:t>Davis Bouldin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0.7667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0.8153</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0.7755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640286083"/>
                  </a:ext>
                </a:extLst>
              </a:tr>
              <a:tr h="0">
                <a:tc>
                  <a:txBody>
                    <a:bodyPr/>
                    <a:lstStyle/>
                    <a:p>
                      <a:pPr marL="0" marR="0" algn="ctr">
                        <a:lnSpc>
                          <a:spcPct val="150000"/>
                        </a:lnSpc>
                        <a:spcBef>
                          <a:spcPts val="0"/>
                        </a:spcBef>
                        <a:spcAft>
                          <a:spcPts val="0"/>
                        </a:spcAft>
                      </a:pPr>
                      <a:r>
                        <a:rPr lang="en-US" sz="1200">
                          <a:effectLst/>
                        </a:rPr>
                        <a:t>Silhoutette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0.7033</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0.7054</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0.7124</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99103526"/>
                  </a:ext>
                </a:extLst>
              </a:tr>
            </a:tbl>
          </a:graphicData>
        </a:graphic>
      </p:graphicFrame>
    </p:spTree>
    <p:extLst>
      <p:ext uri="{BB962C8B-B14F-4D97-AF65-F5344CB8AC3E}">
        <p14:creationId xmlns:p14="http://schemas.microsoft.com/office/powerpoint/2010/main" val="3660683702"/>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E96F5A7-E4AC-4A05-BC8E-166CDC6BC473}"/>
              </a:ext>
            </a:extLst>
          </p:cNvPr>
          <p:cNvSpPr>
            <a:spLocks noGrp="1"/>
          </p:cNvSpPr>
          <p:nvPr>
            <p:ph type="subTitle" idx="1"/>
          </p:nvPr>
        </p:nvSpPr>
        <p:spPr>
          <a:xfrm>
            <a:off x="314195" y="1385970"/>
            <a:ext cx="11249576" cy="4680533"/>
          </a:xfrm>
        </p:spPr>
        <p:txBody>
          <a:bodyPr/>
          <a:lstStyle/>
          <a:p>
            <a:r>
              <a:rPr lang="en-IN" b="1" dirty="0">
                <a:solidFill>
                  <a:schemeClr val="tx1"/>
                </a:solidFill>
              </a:rPr>
              <a:t>DBSCAN: </a:t>
            </a:r>
            <a:r>
              <a:rPr lang="en-IN" dirty="0">
                <a:solidFill>
                  <a:schemeClr val="tx1"/>
                </a:solidFill>
              </a:rPr>
              <a:t>views clusters as areas of high density separated by areas of low density.</a:t>
            </a:r>
          </a:p>
          <a:p>
            <a:pPr marL="342900" indent="-342900">
              <a:buFont typeface="Arial" panose="020B0604020202020204" pitchFamily="34" charset="0"/>
              <a:buChar char="•"/>
            </a:pPr>
            <a:r>
              <a:rPr lang="en-IN" dirty="0">
                <a:solidFill>
                  <a:schemeClr val="tx1"/>
                </a:solidFill>
              </a:rPr>
              <a:t>DBSCAN groups together points that are close to each other based on a distance measurement (usually Euclidean distance) and a minimum number of points.</a:t>
            </a:r>
          </a:p>
          <a:p>
            <a:pPr marL="342900" indent="-342900">
              <a:buFont typeface="Arial" panose="020B0604020202020204" pitchFamily="34" charset="0"/>
              <a:buChar char="•"/>
            </a:pPr>
            <a:r>
              <a:rPr lang="en-IN" dirty="0">
                <a:solidFill>
                  <a:schemeClr val="tx1"/>
                </a:solidFill>
              </a:rPr>
              <a:t>Marks as outliers the points that are in low-density regions.</a:t>
            </a:r>
          </a:p>
          <a:p>
            <a:r>
              <a:rPr lang="en-IN" b="1" dirty="0">
                <a:solidFill>
                  <a:schemeClr val="tx1"/>
                </a:solidFill>
              </a:rPr>
              <a:t>Parameters:</a:t>
            </a:r>
          </a:p>
          <a:p>
            <a:pPr marL="342900" indent="-342900">
              <a:buFont typeface="Arial" panose="020B0604020202020204" pitchFamily="34" charset="0"/>
              <a:buChar char="•"/>
            </a:pPr>
            <a:r>
              <a:rPr lang="en-IN" b="1" dirty="0">
                <a:solidFill>
                  <a:schemeClr val="tx1"/>
                </a:solidFill>
              </a:rPr>
              <a:t>eps</a:t>
            </a:r>
            <a:r>
              <a:rPr lang="en-IN" i="1" dirty="0">
                <a:solidFill>
                  <a:schemeClr val="tx1"/>
                </a:solidFill>
              </a:rPr>
              <a:t>: </a:t>
            </a:r>
            <a:r>
              <a:rPr lang="en-IN" dirty="0">
                <a:solidFill>
                  <a:schemeClr val="tx1"/>
                </a:solidFill>
              </a:rPr>
              <a:t>the minimum distance between two points. It means that if the distance between two points is lower or equal to this value (eps), these points are considered neighbours.</a:t>
            </a:r>
          </a:p>
          <a:p>
            <a:pPr marL="342900" indent="-342900">
              <a:buFont typeface="Arial" panose="020B0604020202020204" pitchFamily="34" charset="0"/>
              <a:buChar char="•"/>
            </a:pPr>
            <a:r>
              <a:rPr lang="en-IN" b="1" dirty="0" err="1">
                <a:solidFill>
                  <a:schemeClr val="tx1"/>
                </a:solidFill>
              </a:rPr>
              <a:t>minPoints</a:t>
            </a:r>
            <a:r>
              <a:rPr lang="en-IN" i="1" dirty="0">
                <a:solidFill>
                  <a:schemeClr val="tx1"/>
                </a:solidFill>
              </a:rPr>
              <a:t>: </a:t>
            </a:r>
            <a:r>
              <a:rPr lang="en-IN" dirty="0">
                <a:solidFill>
                  <a:schemeClr val="tx1"/>
                </a:solidFill>
              </a:rPr>
              <a:t>the minimum number of points to form a dense region..</a:t>
            </a:r>
          </a:p>
          <a:p>
            <a:r>
              <a:rPr lang="en-IN" b="1" dirty="0">
                <a:solidFill>
                  <a:schemeClr val="tx1"/>
                </a:solidFill>
              </a:rPr>
              <a:t>				</a:t>
            </a:r>
            <a:r>
              <a:rPr lang="en-IN" dirty="0">
                <a:solidFill>
                  <a:schemeClr val="tx1"/>
                </a:solidFill>
              </a:rPr>
              <a:t>eps =1.2 	</a:t>
            </a:r>
            <a:r>
              <a:rPr lang="en-IN" dirty="0" err="1">
                <a:solidFill>
                  <a:schemeClr val="tx1"/>
                </a:solidFill>
              </a:rPr>
              <a:t>minPoints</a:t>
            </a:r>
            <a:r>
              <a:rPr lang="en-IN" dirty="0">
                <a:solidFill>
                  <a:schemeClr val="tx1"/>
                </a:solidFill>
              </a:rPr>
              <a:t> = 4</a:t>
            </a:r>
          </a:p>
        </p:txBody>
      </p:sp>
      <p:sp>
        <p:nvSpPr>
          <p:cNvPr id="4" name="Footer Placeholder 3">
            <a:extLst>
              <a:ext uri="{FF2B5EF4-FFF2-40B4-BE49-F238E27FC236}">
                <a16:creationId xmlns:a16="http://schemas.microsoft.com/office/drawing/2014/main" id="{7D36D191-E905-4ADE-9CB2-27D9AA7F22ED}"/>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641270A2-2CB8-4180-A2A2-EB9EB203BD92}"/>
              </a:ext>
            </a:extLst>
          </p:cNvPr>
          <p:cNvSpPr>
            <a:spLocks noGrp="1"/>
          </p:cNvSpPr>
          <p:nvPr>
            <p:ph type="sldNum" sz="quarter" idx="12"/>
          </p:nvPr>
        </p:nvSpPr>
        <p:spPr/>
        <p:txBody>
          <a:bodyPr/>
          <a:lstStyle/>
          <a:p>
            <a:fld id="{93005692-73BE-493E-93AB-ECD6027A7652}" type="slidenum">
              <a:rPr lang="en-US" smtClean="0"/>
              <a:pPr/>
              <a:t>19</a:t>
            </a:fld>
            <a:endParaRPr lang="en-US" dirty="0"/>
          </a:p>
        </p:txBody>
      </p:sp>
      <p:sp>
        <p:nvSpPr>
          <p:cNvPr id="6" name="Title 1">
            <a:extLst>
              <a:ext uri="{FF2B5EF4-FFF2-40B4-BE49-F238E27FC236}">
                <a16:creationId xmlns:a16="http://schemas.microsoft.com/office/drawing/2014/main" id="{FBA2DDBF-AFF6-4DBD-8CDE-E24BD2733272}"/>
              </a:ext>
            </a:extLst>
          </p:cNvPr>
          <p:cNvSpPr txBox="1">
            <a:spLocks/>
          </p:cNvSpPr>
          <p:nvPr/>
        </p:nvSpPr>
        <p:spPr>
          <a:xfrm>
            <a:off x="314195" y="630802"/>
            <a:ext cx="11249576" cy="54775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DBSCAN CLUSTERING</a:t>
            </a:r>
          </a:p>
        </p:txBody>
      </p:sp>
    </p:spTree>
    <p:extLst>
      <p:ext uri="{BB962C8B-B14F-4D97-AF65-F5344CB8AC3E}">
        <p14:creationId xmlns:p14="http://schemas.microsoft.com/office/powerpoint/2010/main" val="537643809"/>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pPr marL="0" indent="0" algn="just">
              <a:buNone/>
            </a:pPr>
            <a:r>
              <a:rPr lang="en-US" dirty="0"/>
              <a:t>Toronto police launched a public safety data portal to increase transparency between the public and officers by allowing users to look at open data about different crimes.</a:t>
            </a:r>
          </a:p>
          <a:p>
            <a:pPr marL="0" indent="0" algn="just">
              <a:buNone/>
            </a:pPr>
            <a:endParaRPr lang="en-IN" dirty="0"/>
          </a:p>
          <a:p>
            <a:pPr marL="0" indent="0" algn="just">
              <a:buNone/>
            </a:pPr>
            <a:r>
              <a:rPr lang="en-IN" dirty="0"/>
              <a:t>Our study aims at identifying violent and non-violent neighbourhoods in the city of Toronto, while providing a better visualization for the public.</a:t>
            </a:r>
          </a:p>
          <a:p>
            <a:pPr marL="0" indent="0" algn="just">
              <a:buNone/>
            </a:pPr>
            <a:endParaRPr lang="en-IN" dirty="0"/>
          </a:p>
          <a:p>
            <a:pPr marL="0" indent="0" algn="just">
              <a:buNone/>
            </a:pPr>
            <a:r>
              <a:rPr lang="en-IN" dirty="0"/>
              <a:t>We intend to perform data analysis to find out what crimes occurs in what time of the day and the geographic location associated with crime. These findings would be performed using different clustering techniques.</a:t>
            </a:r>
            <a:endParaRPr lang="en-US" dirty="0"/>
          </a:p>
        </p:txBody>
      </p:sp>
      <p:sp>
        <p:nvSpPr>
          <p:cNvPr id="6" name="Footer Placeholder 5"/>
          <p:cNvSpPr>
            <a:spLocks noGrp="1"/>
          </p:cNvSpPr>
          <p:nvPr>
            <p:ph type="ftr" sz="quarter" idx="11"/>
          </p:nvPr>
        </p:nvSpPr>
        <p:spPr/>
        <p:txBody>
          <a:bodyPr/>
          <a:lstStyle/>
          <a:p>
            <a:r>
              <a:rPr lang="en-IN" dirty="0"/>
              <a:t>Toronto Crime Data Analysis Using Unsupervised Learning</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2</a:t>
            </a:fld>
            <a:endParaRPr lang="en-US" dirty="0"/>
          </a:p>
        </p:txBody>
      </p:sp>
    </p:spTree>
    <p:extLst>
      <p:ext uri="{BB962C8B-B14F-4D97-AF65-F5344CB8AC3E}">
        <p14:creationId xmlns:p14="http://schemas.microsoft.com/office/powerpoint/2010/main" val="443207280"/>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6EA0B20-8383-4F22-90A4-151C67959920}"/>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ACD65ED1-27B1-42EF-AE61-C7C6E610A75E}"/>
              </a:ext>
            </a:extLst>
          </p:cNvPr>
          <p:cNvSpPr>
            <a:spLocks noGrp="1"/>
          </p:cNvSpPr>
          <p:nvPr>
            <p:ph type="sldNum" sz="quarter" idx="12"/>
          </p:nvPr>
        </p:nvSpPr>
        <p:spPr/>
        <p:txBody>
          <a:bodyPr/>
          <a:lstStyle/>
          <a:p>
            <a:fld id="{93005692-73BE-493E-93AB-ECD6027A7652}" type="slidenum">
              <a:rPr lang="en-US" smtClean="0"/>
              <a:pPr/>
              <a:t>20</a:t>
            </a:fld>
            <a:endParaRPr lang="en-US" dirty="0"/>
          </a:p>
        </p:txBody>
      </p:sp>
      <p:sp>
        <p:nvSpPr>
          <p:cNvPr id="6" name="Title 1">
            <a:extLst>
              <a:ext uri="{FF2B5EF4-FFF2-40B4-BE49-F238E27FC236}">
                <a16:creationId xmlns:a16="http://schemas.microsoft.com/office/drawing/2014/main" id="{3629CA4A-0BAE-455E-A4CB-CE29B4EA1706}"/>
              </a:ext>
            </a:extLst>
          </p:cNvPr>
          <p:cNvSpPr txBox="1">
            <a:spLocks/>
          </p:cNvSpPr>
          <p:nvPr/>
        </p:nvSpPr>
        <p:spPr>
          <a:xfrm>
            <a:off x="314195" y="630802"/>
            <a:ext cx="11249576" cy="547758"/>
          </a:xfrm>
          <a:prstGeom prst="rect">
            <a:avLst/>
          </a:prstGeom>
        </p:spPr>
        <p:txBody>
          <a:bodyPr vert="horz" lIns="0" tIns="45720" rIns="91440" bIns="45720" rtlCol="0" anchor="b">
            <a:noAutofit/>
          </a:bodyPr>
          <a:lstStyle>
            <a:lvl1pPr algn="l" defTabSz="914400" rtl="0" eaLnBrk="1" latinLnBrk="0" hangingPunct="1">
              <a:lnSpc>
                <a:spcPct val="85000"/>
              </a:lnSpc>
              <a:spcBef>
                <a:spcPct val="0"/>
              </a:spcBef>
              <a:buNone/>
              <a:defRPr sz="5400" b="0" kern="1200" spc="50" baseline="0">
                <a:solidFill>
                  <a:schemeClr val="tx1"/>
                </a:solidFill>
                <a:latin typeface="+mj-lt"/>
                <a:ea typeface="+mj-ea"/>
                <a:cs typeface="+mj-cs"/>
              </a:defRPr>
            </a:lvl1pPr>
          </a:lstStyle>
          <a:p>
            <a:r>
              <a:rPr lang="en-IN" sz="3600" dirty="0"/>
              <a:t>DBSCAN CLUSTERING: results (2015-2017)</a:t>
            </a:r>
          </a:p>
        </p:txBody>
      </p:sp>
      <p:pic>
        <p:nvPicPr>
          <p:cNvPr id="7" name="Picture 6">
            <a:extLst>
              <a:ext uri="{FF2B5EF4-FFF2-40B4-BE49-F238E27FC236}">
                <a16:creationId xmlns:a16="http://schemas.microsoft.com/office/drawing/2014/main" id="{F1D05ED6-1BA7-422A-95F8-789CEEDB881E}"/>
              </a:ext>
            </a:extLst>
          </p:cNvPr>
          <p:cNvPicPr>
            <a:picLocks noChangeAspect="1"/>
          </p:cNvPicPr>
          <p:nvPr/>
        </p:nvPicPr>
        <p:blipFill>
          <a:blip r:embed="rId2"/>
          <a:stretch>
            <a:fillRect/>
          </a:stretch>
        </p:blipFill>
        <p:spPr>
          <a:xfrm>
            <a:off x="701874" y="1178560"/>
            <a:ext cx="5148319" cy="4623751"/>
          </a:xfrm>
          <a:prstGeom prst="rect">
            <a:avLst/>
          </a:prstGeom>
        </p:spPr>
      </p:pic>
      <p:graphicFrame>
        <p:nvGraphicFramePr>
          <p:cNvPr id="8" name="Table 7">
            <a:extLst>
              <a:ext uri="{FF2B5EF4-FFF2-40B4-BE49-F238E27FC236}">
                <a16:creationId xmlns:a16="http://schemas.microsoft.com/office/drawing/2014/main" id="{D99CA23E-4460-464F-968B-F223E03CDCBF}"/>
              </a:ext>
            </a:extLst>
          </p:cNvPr>
          <p:cNvGraphicFramePr>
            <a:graphicFrameLocks noGrp="1"/>
          </p:cNvGraphicFramePr>
          <p:nvPr>
            <p:extLst>
              <p:ext uri="{D42A27DB-BD31-4B8C-83A1-F6EECF244321}">
                <p14:modId xmlns:p14="http://schemas.microsoft.com/office/powerpoint/2010/main" val="3560788124"/>
              </p:ext>
            </p:extLst>
          </p:nvPr>
        </p:nvGraphicFramePr>
        <p:xfrm>
          <a:off x="6212748" y="2069875"/>
          <a:ext cx="5115560" cy="2566800"/>
        </p:xfrm>
        <a:graphic>
          <a:graphicData uri="http://schemas.openxmlformats.org/drawingml/2006/table">
            <a:tbl>
              <a:tblPr firstRow="1" firstCol="1" bandRow="1">
                <a:tableStyleId>{5C22544A-7EE6-4342-B048-85BDC9FD1C3A}</a:tableStyleId>
              </a:tblPr>
              <a:tblGrid>
                <a:gridCol w="1278890">
                  <a:extLst>
                    <a:ext uri="{9D8B030D-6E8A-4147-A177-3AD203B41FA5}">
                      <a16:colId xmlns:a16="http://schemas.microsoft.com/office/drawing/2014/main" val="2376795883"/>
                    </a:ext>
                  </a:extLst>
                </a:gridCol>
                <a:gridCol w="1278890">
                  <a:extLst>
                    <a:ext uri="{9D8B030D-6E8A-4147-A177-3AD203B41FA5}">
                      <a16:colId xmlns:a16="http://schemas.microsoft.com/office/drawing/2014/main" val="3078766603"/>
                    </a:ext>
                  </a:extLst>
                </a:gridCol>
                <a:gridCol w="1278890">
                  <a:extLst>
                    <a:ext uri="{9D8B030D-6E8A-4147-A177-3AD203B41FA5}">
                      <a16:colId xmlns:a16="http://schemas.microsoft.com/office/drawing/2014/main" val="1662603975"/>
                    </a:ext>
                  </a:extLst>
                </a:gridCol>
                <a:gridCol w="1278890">
                  <a:extLst>
                    <a:ext uri="{9D8B030D-6E8A-4147-A177-3AD203B41FA5}">
                      <a16:colId xmlns:a16="http://schemas.microsoft.com/office/drawing/2014/main" val="2172910068"/>
                    </a:ext>
                  </a:extLst>
                </a:gridCol>
              </a:tblGrid>
              <a:tr h="0">
                <a:tc>
                  <a:txBody>
                    <a:bodyPr/>
                    <a:lstStyle/>
                    <a:p>
                      <a:pPr marL="0" marR="0" algn="ctr">
                        <a:lnSpc>
                          <a:spcPct val="150000"/>
                        </a:lnSpc>
                        <a:spcBef>
                          <a:spcPts val="0"/>
                        </a:spcBef>
                        <a:spcAft>
                          <a:spcPts val="0"/>
                        </a:spcAft>
                      </a:pPr>
                      <a:r>
                        <a:rPr lang="en-US" sz="1200" dirty="0">
                          <a:effectLst/>
                        </a:rPr>
                        <a:t>Validation</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2015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2016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2017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023946244"/>
                  </a:ext>
                </a:extLst>
              </a:tr>
              <a:tr h="0">
                <a:tc>
                  <a:txBody>
                    <a:bodyPr/>
                    <a:lstStyle/>
                    <a:p>
                      <a:pPr marL="0" marR="0" algn="ctr">
                        <a:lnSpc>
                          <a:spcPct val="150000"/>
                        </a:lnSpc>
                        <a:spcBef>
                          <a:spcPts val="0"/>
                        </a:spcBef>
                        <a:spcAft>
                          <a:spcPts val="0"/>
                        </a:spcAft>
                      </a:pPr>
                      <a:r>
                        <a:rPr lang="en-US" sz="1200" dirty="0">
                          <a:effectLst/>
                        </a:rPr>
                        <a:t>Run Time (s)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0.0019</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0.0014</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0.0014</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763367048"/>
                  </a:ext>
                </a:extLst>
              </a:tr>
              <a:tr h="0">
                <a:tc>
                  <a:txBody>
                    <a:bodyPr/>
                    <a:lstStyle/>
                    <a:p>
                      <a:pPr marL="0" marR="0" algn="ctr">
                        <a:lnSpc>
                          <a:spcPct val="150000"/>
                        </a:lnSpc>
                        <a:spcBef>
                          <a:spcPts val="0"/>
                        </a:spcBef>
                        <a:spcAft>
                          <a:spcPts val="0"/>
                        </a:spcAft>
                      </a:pPr>
                      <a:r>
                        <a:rPr lang="en-US" sz="1200" dirty="0">
                          <a:effectLst/>
                        </a:rPr>
                        <a:t>Dunn Index</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0.1200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0.1515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0.1195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266624252"/>
                  </a:ext>
                </a:extLst>
              </a:tr>
              <a:tr h="0">
                <a:tc>
                  <a:txBody>
                    <a:bodyPr/>
                    <a:lstStyle/>
                    <a:p>
                      <a:pPr marL="0" marR="0" algn="ctr">
                        <a:lnSpc>
                          <a:spcPct val="150000"/>
                        </a:lnSpc>
                        <a:spcBef>
                          <a:spcPts val="0"/>
                        </a:spcBef>
                        <a:spcAft>
                          <a:spcPts val="0"/>
                        </a:spcAft>
                      </a:pPr>
                      <a:r>
                        <a:rPr lang="en-US" sz="1200">
                          <a:effectLst/>
                        </a:rPr>
                        <a:t>Calinski Harabaz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115.29</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95.52</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102.85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50422349"/>
                  </a:ext>
                </a:extLst>
              </a:tr>
              <a:tr h="128270">
                <a:tc>
                  <a:txBody>
                    <a:bodyPr/>
                    <a:lstStyle/>
                    <a:p>
                      <a:pPr marL="0" marR="0" algn="ctr">
                        <a:lnSpc>
                          <a:spcPct val="150000"/>
                        </a:lnSpc>
                        <a:spcBef>
                          <a:spcPts val="0"/>
                        </a:spcBef>
                        <a:spcAft>
                          <a:spcPts val="0"/>
                        </a:spcAft>
                      </a:pPr>
                      <a:r>
                        <a:rPr lang="en-US" sz="1200">
                          <a:effectLst/>
                        </a:rPr>
                        <a:t>Davis Bouldin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0.8348</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0.8833</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0.8677</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59488844"/>
                  </a:ext>
                </a:extLst>
              </a:tr>
              <a:tr h="0">
                <a:tc>
                  <a:txBody>
                    <a:bodyPr/>
                    <a:lstStyle/>
                    <a:p>
                      <a:pPr marL="0" marR="0" algn="ctr">
                        <a:lnSpc>
                          <a:spcPct val="150000"/>
                        </a:lnSpc>
                        <a:spcBef>
                          <a:spcPts val="0"/>
                        </a:spcBef>
                        <a:spcAft>
                          <a:spcPts val="0"/>
                        </a:spcAft>
                      </a:pPr>
                      <a:r>
                        <a:rPr lang="en-US" sz="1200">
                          <a:effectLst/>
                        </a:rPr>
                        <a:t>Silhoutette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0.6915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0.6931</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0.6832</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805334167"/>
                  </a:ext>
                </a:extLst>
              </a:tr>
            </a:tbl>
          </a:graphicData>
        </a:graphic>
      </p:graphicFrame>
      <p:pic>
        <p:nvPicPr>
          <p:cNvPr id="10" name="Picture 9">
            <a:extLst>
              <a:ext uri="{FF2B5EF4-FFF2-40B4-BE49-F238E27FC236}">
                <a16:creationId xmlns:a16="http://schemas.microsoft.com/office/drawing/2014/main" id="{B1428CA9-D367-452E-8682-00DAD36649FB}"/>
              </a:ext>
            </a:extLst>
          </p:cNvPr>
          <p:cNvPicPr>
            <a:picLocks noChangeAspect="1"/>
          </p:cNvPicPr>
          <p:nvPr/>
        </p:nvPicPr>
        <p:blipFill rotWithShape="1">
          <a:blip r:embed="rId2"/>
          <a:srcRect t="38554" b="59832"/>
          <a:stretch/>
        </p:blipFill>
        <p:spPr>
          <a:xfrm>
            <a:off x="701873" y="4484417"/>
            <a:ext cx="5148319" cy="74652"/>
          </a:xfrm>
          <a:prstGeom prst="rect">
            <a:avLst/>
          </a:prstGeom>
        </p:spPr>
      </p:pic>
    </p:spTree>
    <p:extLst>
      <p:ext uri="{BB962C8B-B14F-4D97-AF65-F5344CB8AC3E}">
        <p14:creationId xmlns:p14="http://schemas.microsoft.com/office/powerpoint/2010/main" val="2890218919"/>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CD77D-B198-4B5A-B943-EC6A96272454}"/>
              </a:ext>
            </a:extLst>
          </p:cNvPr>
          <p:cNvSpPr>
            <a:spLocks noGrp="1"/>
          </p:cNvSpPr>
          <p:nvPr>
            <p:ph type="ctrTitle"/>
          </p:nvPr>
        </p:nvSpPr>
        <p:spPr>
          <a:xfrm>
            <a:off x="452740" y="479655"/>
            <a:ext cx="8692199" cy="666549"/>
          </a:xfrm>
        </p:spPr>
        <p:txBody>
          <a:bodyPr/>
          <a:lstStyle/>
          <a:p>
            <a:r>
              <a:rPr lang="en-IN" sz="3600" dirty="0"/>
              <a:t>COMPARISON BETWEEN METRICS</a:t>
            </a:r>
          </a:p>
        </p:txBody>
      </p:sp>
      <p:sp>
        <p:nvSpPr>
          <p:cNvPr id="4" name="Footer Placeholder 3">
            <a:extLst>
              <a:ext uri="{FF2B5EF4-FFF2-40B4-BE49-F238E27FC236}">
                <a16:creationId xmlns:a16="http://schemas.microsoft.com/office/drawing/2014/main" id="{0D928F34-9168-4D5F-87AB-3E5279DB10E8}"/>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1B5131DA-E46F-4576-8809-9FDD94DD9581}"/>
              </a:ext>
            </a:extLst>
          </p:cNvPr>
          <p:cNvSpPr>
            <a:spLocks noGrp="1"/>
          </p:cNvSpPr>
          <p:nvPr>
            <p:ph type="sldNum" sz="quarter" idx="12"/>
          </p:nvPr>
        </p:nvSpPr>
        <p:spPr/>
        <p:txBody>
          <a:bodyPr/>
          <a:lstStyle/>
          <a:p>
            <a:fld id="{93005692-73BE-493E-93AB-ECD6027A7652}" type="slidenum">
              <a:rPr lang="en-US" smtClean="0"/>
              <a:pPr/>
              <a:t>21</a:t>
            </a:fld>
            <a:endParaRPr lang="en-US" dirty="0"/>
          </a:p>
        </p:txBody>
      </p:sp>
      <p:graphicFrame>
        <p:nvGraphicFramePr>
          <p:cNvPr id="6" name="Table 5">
            <a:extLst>
              <a:ext uri="{FF2B5EF4-FFF2-40B4-BE49-F238E27FC236}">
                <a16:creationId xmlns:a16="http://schemas.microsoft.com/office/drawing/2014/main" id="{5870355F-1446-4664-89A0-00E60F3A8B49}"/>
              </a:ext>
            </a:extLst>
          </p:cNvPr>
          <p:cNvGraphicFramePr>
            <a:graphicFrameLocks noGrp="1"/>
          </p:cNvGraphicFramePr>
          <p:nvPr>
            <p:extLst>
              <p:ext uri="{D42A27DB-BD31-4B8C-83A1-F6EECF244321}">
                <p14:modId xmlns:p14="http://schemas.microsoft.com/office/powerpoint/2010/main" val="343462823"/>
              </p:ext>
            </p:extLst>
          </p:nvPr>
        </p:nvGraphicFramePr>
        <p:xfrm>
          <a:off x="2898775" y="1685160"/>
          <a:ext cx="7198954" cy="1743840"/>
        </p:xfrm>
        <a:graphic>
          <a:graphicData uri="http://schemas.openxmlformats.org/drawingml/2006/table">
            <a:tbl>
              <a:tblPr firstRow="1" firstCol="1" bandRow="1">
                <a:tableStyleId>{5C22544A-7EE6-4342-B048-85BDC9FD1C3A}</a:tableStyleId>
              </a:tblPr>
              <a:tblGrid>
                <a:gridCol w="2502834">
                  <a:extLst>
                    <a:ext uri="{9D8B030D-6E8A-4147-A177-3AD203B41FA5}">
                      <a16:colId xmlns:a16="http://schemas.microsoft.com/office/drawing/2014/main" val="2859816506"/>
                    </a:ext>
                  </a:extLst>
                </a:gridCol>
                <a:gridCol w="2494255">
                  <a:extLst>
                    <a:ext uri="{9D8B030D-6E8A-4147-A177-3AD203B41FA5}">
                      <a16:colId xmlns:a16="http://schemas.microsoft.com/office/drawing/2014/main" val="1679100714"/>
                    </a:ext>
                  </a:extLst>
                </a:gridCol>
                <a:gridCol w="2201865">
                  <a:extLst>
                    <a:ext uri="{9D8B030D-6E8A-4147-A177-3AD203B41FA5}">
                      <a16:colId xmlns:a16="http://schemas.microsoft.com/office/drawing/2014/main" val="1234570065"/>
                    </a:ext>
                  </a:extLst>
                </a:gridCol>
              </a:tblGrid>
              <a:tr h="290640">
                <a:tc>
                  <a:txBody>
                    <a:bodyPr/>
                    <a:lstStyle/>
                    <a:p>
                      <a:pPr marL="0" marR="0" algn="ctr">
                        <a:lnSpc>
                          <a:spcPct val="150000"/>
                        </a:lnSpc>
                        <a:spcBef>
                          <a:spcPts val="0"/>
                        </a:spcBef>
                        <a:spcAft>
                          <a:spcPts val="0"/>
                        </a:spcAft>
                      </a:pPr>
                      <a:r>
                        <a:rPr lang="en-US" sz="1200" dirty="0">
                          <a:effectLst/>
                        </a:rPr>
                        <a:t>Score</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Clustering Technique (#1)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Clustering Technique (#2)</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60667826"/>
                  </a:ext>
                </a:extLst>
              </a:tr>
              <a:tr h="290640">
                <a:tc>
                  <a:txBody>
                    <a:bodyPr/>
                    <a:lstStyle/>
                    <a:p>
                      <a:pPr marL="0" marR="0" algn="ctr">
                        <a:lnSpc>
                          <a:spcPct val="150000"/>
                        </a:lnSpc>
                        <a:spcBef>
                          <a:spcPts val="0"/>
                        </a:spcBef>
                        <a:spcAft>
                          <a:spcPts val="0"/>
                        </a:spcAft>
                      </a:pPr>
                      <a:r>
                        <a:rPr lang="en-US" sz="1200" dirty="0">
                          <a:effectLst/>
                        </a:rPr>
                        <a:t>Run Time (s)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DBSCAN</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Hierarchical</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58328561"/>
                  </a:ext>
                </a:extLst>
              </a:tr>
              <a:tr h="290640">
                <a:tc>
                  <a:txBody>
                    <a:bodyPr/>
                    <a:lstStyle/>
                    <a:p>
                      <a:pPr marL="0" marR="0" algn="ctr">
                        <a:lnSpc>
                          <a:spcPct val="150000"/>
                        </a:lnSpc>
                        <a:spcBef>
                          <a:spcPts val="0"/>
                        </a:spcBef>
                        <a:spcAft>
                          <a:spcPts val="0"/>
                        </a:spcAft>
                      </a:pPr>
                      <a:r>
                        <a:rPr lang="en-US" sz="1200">
                          <a:effectLst/>
                        </a:rPr>
                        <a:t>Dunn Index</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Hierarchical</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100" dirty="0">
                          <a:effectLst/>
                        </a:rPr>
                        <a:t>DBSCAN</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807048013"/>
                  </a:ext>
                </a:extLst>
              </a:tr>
              <a:tr h="290640">
                <a:tc>
                  <a:txBody>
                    <a:bodyPr/>
                    <a:lstStyle/>
                    <a:p>
                      <a:pPr marL="0" marR="0" algn="ctr">
                        <a:lnSpc>
                          <a:spcPct val="150000"/>
                        </a:lnSpc>
                        <a:spcBef>
                          <a:spcPts val="0"/>
                        </a:spcBef>
                        <a:spcAft>
                          <a:spcPts val="0"/>
                        </a:spcAft>
                      </a:pPr>
                      <a:r>
                        <a:rPr lang="en-US" sz="1200">
                          <a:effectLst/>
                        </a:rPr>
                        <a:t>Calinski Harabaz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K-Means</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a:effectLst/>
                        </a:rPr>
                        <a:t>Hierarchical</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626999663"/>
                  </a:ext>
                </a:extLst>
              </a:tr>
              <a:tr h="290640">
                <a:tc>
                  <a:txBody>
                    <a:bodyPr/>
                    <a:lstStyle/>
                    <a:p>
                      <a:pPr marL="0" marR="0" algn="ctr">
                        <a:lnSpc>
                          <a:spcPct val="150000"/>
                        </a:lnSpc>
                        <a:spcBef>
                          <a:spcPts val="0"/>
                        </a:spcBef>
                        <a:spcAft>
                          <a:spcPts val="0"/>
                        </a:spcAft>
                      </a:pPr>
                      <a:r>
                        <a:rPr lang="en-US" sz="1200">
                          <a:effectLst/>
                        </a:rPr>
                        <a:t>Silhouette Score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Hierarchical</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defTabSz="914400" rtl="0" eaLnBrk="1" latinLnBrk="0" hangingPunct="1">
                        <a:lnSpc>
                          <a:spcPct val="150000"/>
                        </a:lnSpc>
                        <a:spcBef>
                          <a:spcPts val="0"/>
                        </a:spcBef>
                        <a:spcAft>
                          <a:spcPts val="0"/>
                        </a:spcAft>
                      </a:pPr>
                      <a:r>
                        <a:rPr lang="en-US" sz="1200" kern="1200" dirty="0">
                          <a:solidFill>
                            <a:schemeClr val="dk1"/>
                          </a:solidFill>
                          <a:effectLst/>
                          <a:latin typeface="+mn-lt"/>
                          <a:ea typeface="+mn-ea"/>
                          <a:cs typeface="+mn-cs"/>
                        </a:rPr>
                        <a:t>DB-SCAN</a:t>
                      </a:r>
                    </a:p>
                  </a:txBody>
                  <a:tcPr marL="68580" marR="68580" marT="0" marB="0"/>
                </a:tc>
                <a:extLst>
                  <a:ext uri="{0D108BD9-81ED-4DB2-BD59-A6C34878D82A}">
                    <a16:rowId xmlns:a16="http://schemas.microsoft.com/office/drawing/2014/main" val="1118359475"/>
                  </a:ext>
                </a:extLst>
              </a:tr>
              <a:tr h="290640">
                <a:tc>
                  <a:txBody>
                    <a:bodyPr/>
                    <a:lstStyle/>
                    <a:p>
                      <a:pPr marL="0" marR="0" algn="ctr">
                        <a:lnSpc>
                          <a:spcPct val="150000"/>
                        </a:lnSpc>
                        <a:spcBef>
                          <a:spcPts val="0"/>
                        </a:spcBef>
                        <a:spcAft>
                          <a:spcPts val="0"/>
                        </a:spcAft>
                      </a:pPr>
                      <a:r>
                        <a:rPr lang="en-US" sz="1200" dirty="0">
                          <a:effectLst/>
                        </a:rPr>
                        <a:t>Davis Bouldin Score</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dirty="0">
                          <a:effectLst/>
                        </a:rPr>
                        <a:t>Hierarchical</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50000"/>
                        </a:lnSpc>
                        <a:spcBef>
                          <a:spcPts val="0"/>
                        </a:spcBef>
                        <a:spcAft>
                          <a:spcPts val="0"/>
                        </a:spcAft>
                      </a:pPr>
                      <a:r>
                        <a:rPr lang="en-US" sz="1200" kern="1200" dirty="0">
                          <a:solidFill>
                            <a:schemeClr val="dk1"/>
                          </a:solidFill>
                          <a:effectLst/>
                          <a:latin typeface="+mn-lt"/>
                          <a:ea typeface="+mn-ea"/>
                          <a:cs typeface="+mn-cs"/>
                        </a:rPr>
                        <a:t>K-MEANS</a:t>
                      </a:r>
                    </a:p>
                  </a:txBody>
                  <a:tcPr marL="68580" marR="68580" marT="0" marB="0"/>
                </a:tc>
                <a:extLst>
                  <a:ext uri="{0D108BD9-81ED-4DB2-BD59-A6C34878D82A}">
                    <a16:rowId xmlns:a16="http://schemas.microsoft.com/office/drawing/2014/main" val="1948458456"/>
                  </a:ext>
                </a:extLst>
              </a:tr>
            </a:tbl>
          </a:graphicData>
        </a:graphic>
      </p:graphicFrame>
      <p:sp>
        <p:nvSpPr>
          <p:cNvPr id="7" name="TextBox 6">
            <a:extLst>
              <a:ext uri="{FF2B5EF4-FFF2-40B4-BE49-F238E27FC236}">
                <a16:creationId xmlns:a16="http://schemas.microsoft.com/office/drawing/2014/main" id="{31EA1C21-7068-48D1-81ED-D23B60E56895}"/>
              </a:ext>
            </a:extLst>
          </p:cNvPr>
          <p:cNvSpPr txBox="1"/>
          <p:nvPr/>
        </p:nvSpPr>
        <p:spPr>
          <a:xfrm>
            <a:off x="2898775" y="3880484"/>
            <a:ext cx="7197804" cy="646331"/>
          </a:xfrm>
          <a:prstGeom prst="rect">
            <a:avLst/>
          </a:prstGeom>
          <a:noFill/>
        </p:spPr>
        <p:txBody>
          <a:bodyPr wrap="none" rtlCol="0">
            <a:spAutoFit/>
          </a:bodyPr>
          <a:lstStyle/>
          <a:p>
            <a:r>
              <a:rPr lang="en-IN" dirty="0"/>
              <a:t>Low is better: Running Time &amp; Davis Bouldin Score</a:t>
            </a:r>
          </a:p>
          <a:p>
            <a:r>
              <a:rPr lang="en-IN" dirty="0"/>
              <a:t>High is better: Dunn Index, </a:t>
            </a:r>
            <a:r>
              <a:rPr lang="en-IN" dirty="0" err="1"/>
              <a:t>Calinski</a:t>
            </a:r>
            <a:r>
              <a:rPr lang="en-IN" dirty="0"/>
              <a:t> </a:t>
            </a:r>
            <a:r>
              <a:rPr lang="en-IN" dirty="0" err="1"/>
              <a:t>Harabaz</a:t>
            </a:r>
            <a:r>
              <a:rPr lang="en-IN" dirty="0"/>
              <a:t> Score, Silhouette Score</a:t>
            </a:r>
          </a:p>
        </p:txBody>
      </p:sp>
      <p:sp>
        <p:nvSpPr>
          <p:cNvPr id="8" name="Rectangle 7">
            <a:extLst>
              <a:ext uri="{FF2B5EF4-FFF2-40B4-BE49-F238E27FC236}">
                <a16:creationId xmlns:a16="http://schemas.microsoft.com/office/drawing/2014/main" id="{D9AC143A-561D-4C3C-AEAC-55B1DB33933A}"/>
              </a:ext>
            </a:extLst>
          </p:cNvPr>
          <p:cNvSpPr/>
          <p:nvPr/>
        </p:nvSpPr>
        <p:spPr>
          <a:xfrm>
            <a:off x="452740" y="4608967"/>
            <a:ext cx="11249576" cy="646331"/>
          </a:xfrm>
          <a:prstGeom prst="rect">
            <a:avLst/>
          </a:prstGeom>
        </p:spPr>
        <p:txBody>
          <a:bodyPr wrap="square">
            <a:spAutoFit/>
          </a:bodyPr>
          <a:lstStyle/>
          <a:p>
            <a:pPr algn="just"/>
            <a:r>
              <a:rPr lang="en-IN" dirty="0"/>
              <a:t>In the above analysis we can see that </a:t>
            </a:r>
            <a:r>
              <a:rPr lang="en-IN" b="1" dirty="0"/>
              <a:t>Hierarchical Clustering </a:t>
            </a:r>
            <a:r>
              <a:rPr lang="en-IN" dirty="0"/>
              <a:t>is the most apt choice in all the scores except </a:t>
            </a:r>
            <a:r>
              <a:rPr lang="en-IN" dirty="0" err="1"/>
              <a:t>Calinski</a:t>
            </a:r>
            <a:r>
              <a:rPr lang="en-IN" dirty="0"/>
              <a:t> </a:t>
            </a:r>
            <a:r>
              <a:rPr lang="en-IN" dirty="0" err="1"/>
              <a:t>Harbaz</a:t>
            </a:r>
            <a:r>
              <a:rPr lang="en-IN" dirty="0"/>
              <a:t> score.</a:t>
            </a:r>
          </a:p>
        </p:txBody>
      </p:sp>
    </p:spTree>
    <p:extLst>
      <p:ext uri="{BB962C8B-B14F-4D97-AF65-F5344CB8AC3E}">
        <p14:creationId xmlns:p14="http://schemas.microsoft.com/office/powerpoint/2010/main" val="19022576"/>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58710-CFD4-4577-948F-0C80D44D00BC}"/>
              </a:ext>
            </a:extLst>
          </p:cNvPr>
          <p:cNvSpPr>
            <a:spLocks noGrp="1"/>
          </p:cNvSpPr>
          <p:nvPr>
            <p:ph type="title"/>
          </p:nvPr>
        </p:nvSpPr>
        <p:spPr/>
        <p:txBody>
          <a:bodyPr>
            <a:normAutofit/>
          </a:bodyPr>
          <a:lstStyle/>
          <a:p>
            <a:r>
              <a:rPr lang="en-IN" dirty="0"/>
              <a:t>VISUALISING MAJOR CRIME INDICATORS ON GOOGLE MAPS</a:t>
            </a:r>
          </a:p>
        </p:txBody>
      </p:sp>
      <p:pic>
        <p:nvPicPr>
          <p:cNvPr id="6" name="Content Placeholder 5">
            <a:extLst>
              <a:ext uri="{FF2B5EF4-FFF2-40B4-BE49-F238E27FC236}">
                <a16:creationId xmlns:a16="http://schemas.microsoft.com/office/drawing/2014/main" id="{C96080C0-83FA-4CB3-A962-DA103EFB6858}"/>
              </a:ext>
            </a:extLst>
          </p:cNvPr>
          <p:cNvPicPr>
            <a:picLocks noGrp="1" noChangeAspect="1"/>
          </p:cNvPicPr>
          <p:nvPr>
            <p:ph idx="1"/>
          </p:nvPr>
        </p:nvPicPr>
        <p:blipFill>
          <a:blip r:embed="rId2"/>
          <a:stretch>
            <a:fillRect/>
          </a:stretch>
        </p:blipFill>
        <p:spPr>
          <a:xfrm>
            <a:off x="259882" y="1399324"/>
            <a:ext cx="3791006" cy="2029676"/>
          </a:xfrm>
          <a:prstGeom prst="rect">
            <a:avLst/>
          </a:prstGeom>
        </p:spPr>
      </p:pic>
      <p:sp>
        <p:nvSpPr>
          <p:cNvPr id="4" name="Footer Placeholder 3">
            <a:extLst>
              <a:ext uri="{FF2B5EF4-FFF2-40B4-BE49-F238E27FC236}">
                <a16:creationId xmlns:a16="http://schemas.microsoft.com/office/drawing/2014/main" id="{9EFD7E9A-8BB7-4807-93C6-37510BD1B388}"/>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22C269A6-4EFC-4EA7-B8DF-C562DBB382BC}"/>
              </a:ext>
            </a:extLst>
          </p:cNvPr>
          <p:cNvSpPr>
            <a:spLocks noGrp="1"/>
          </p:cNvSpPr>
          <p:nvPr>
            <p:ph type="sldNum" sz="quarter" idx="12"/>
          </p:nvPr>
        </p:nvSpPr>
        <p:spPr/>
        <p:txBody>
          <a:bodyPr/>
          <a:lstStyle/>
          <a:p>
            <a:r>
              <a:rPr lang="en-US"/>
              <a:t>PAGE  </a:t>
            </a:r>
            <a:fld id="{93005692-73BE-493E-93AB-ECD6027A7652}" type="slidenum">
              <a:rPr lang="en-US" smtClean="0"/>
              <a:pPr/>
              <a:t>22</a:t>
            </a:fld>
            <a:endParaRPr lang="en-US" dirty="0"/>
          </a:p>
        </p:txBody>
      </p:sp>
      <p:pic>
        <p:nvPicPr>
          <p:cNvPr id="7" name="Picture 6">
            <a:extLst>
              <a:ext uri="{FF2B5EF4-FFF2-40B4-BE49-F238E27FC236}">
                <a16:creationId xmlns:a16="http://schemas.microsoft.com/office/drawing/2014/main" id="{195DF73B-851C-497B-AFE1-979561DBD3BB}"/>
              </a:ext>
            </a:extLst>
          </p:cNvPr>
          <p:cNvPicPr>
            <a:picLocks noChangeAspect="1"/>
          </p:cNvPicPr>
          <p:nvPr/>
        </p:nvPicPr>
        <p:blipFill>
          <a:blip r:embed="rId3"/>
          <a:stretch>
            <a:fillRect/>
          </a:stretch>
        </p:blipFill>
        <p:spPr>
          <a:xfrm>
            <a:off x="4081334" y="1399324"/>
            <a:ext cx="4029332" cy="2029676"/>
          </a:xfrm>
          <a:prstGeom prst="rect">
            <a:avLst/>
          </a:prstGeom>
        </p:spPr>
      </p:pic>
      <p:pic>
        <p:nvPicPr>
          <p:cNvPr id="8" name="Picture 7">
            <a:extLst>
              <a:ext uri="{FF2B5EF4-FFF2-40B4-BE49-F238E27FC236}">
                <a16:creationId xmlns:a16="http://schemas.microsoft.com/office/drawing/2014/main" id="{1F42D657-7C2F-429D-8221-7BAD4B0F3B05}"/>
              </a:ext>
            </a:extLst>
          </p:cNvPr>
          <p:cNvPicPr>
            <a:picLocks noChangeAspect="1"/>
          </p:cNvPicPr>
          <p:nvPr/>
        </p:nvPicPr>
        <p:blipFill>
          <a:blip r:embed="rId4"/>
          <a:stretch>
            <a:fillRect/>
          </a:stretch>
        </p:blipFill>
        <p:spPr>
          <a:xfrm>
            <a:off x="8141112" y="1399325"/>
            <a:ext cx="3688500" cy="2029675"/>
          </a:xfrm>
          <a:prstGeom prst="rect">
            <a:avLst/>
          </a:prstGeom>
        </p:spPr>
      </p:pic>
      <p:pic>
        <p:nvPicPr>
          <p:cNvPr id="9" name="Picture 8">
            <a:extLst>
              <a:ext uri="{FF2B5EF4-FFF2-40B4-BE49-F238E27FC236}">
                <a16:creationId xmlns:a16="http://schemas.microsoft.com/office/drawing/2014/main" id="{38C2DB54-1D58-4E2C-838D-90CD60EC7A7B}"/>
              </a:ext>
            </a:extLst>
          </p:cNvPr>
          <p:cNvPicPr>
            <a:picLocks noChangeAspect="1"/>
          </p:cNvPicPr>
          <p:nvPr/>
        </p:nvPicPr>
        <p:blipFill>
          <a:blip r:embed="rId5"/>
          <a:stretch>
            <a:fillRect/>
          </a:stretch>
        </p:blipFill>
        <p:spPr>
          <a:xfrm>
            <a:off x="1123383" y="3986033"/>
            <a:ext cx="4363016" cy="1786716"/>
          </a:xfrm>
          <a:prstGeom prst="rect">
            <a:avLst/>
          </a:prstGeom>
        </p:spPr>
      </p:pic>
      <p:pic>
        <p:nvPicPr>
          <p:cNvPr id="10" name="Picture 9">
            <a:extLst>
              <a:ext uri="{FF2B5EF4-FFF2-40B4-BE49-F238E27FC236}">
                <a16:creationId xmlns:a16="http://schemas.microsoft.com/office/drawing/2014/main" id="{98EDFFAB-7B07-4896-82AD-512CC17DDA41}"/>
              </a:ext>
            </a:extLst>
          </p:cNvPr>
          <p:cNvPicPr>
            <a:picLocks noChangeAspect="1"/>
          </p:cNvPicPr>
          <p:nvPr/>
        </p:nvPicPr>
        <p:blipFill>
          <a:blip r:embed="rId6"/>
          <a:stretch>
            <a:fillRect/>
          </a:stretch>
        </p:blipFill>
        <p:spPr>
          <a:xfrm>
            <a:off x="6044747" y="3986033"/>
            <a:ext cx="4363016" cy="1786716"/>
          </a:xfrm>
          <a:prstGeom prst="rect">
            <a:avLst/>
          </a:prstGeom>
        </p:spPr>
      </p:pic>
    </p:spTree>
    <p:extLst>
      <p:ext uri="{BB962C8B-B14F-4D97-AF65-F5344CB8AC3E}">
        <p14:creationId xmlns:p14="http://schemas.microsoft.com/office/powerpoint/2010/main" val="4206632790"/>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12E4620F-6A5D-4E4D-8CBD-91E6C5E64AF5}"/>
              </a:ext>
            </a:extLst>
          </p:cNvPr>
          <p:cNvPicPr>
            <a:picLocks noGrp="1" noChangeAspect="1"/>
          </p:cNvPicPr>
          <p:nvPr>
            <p:ph idx="1"/>
          </p:nvPr>
        </p:nvPicPr>
        <p:blipFill>
          <a:blip r:embed="rId2"/>
          <a:stretch>
            <a:fillRect/>
          </a:stretch>
        </p:blipFill>
        <p:spPr>
          <a:xfrm>
            <a:off x="362389" y="1929270"/>
            <a:ext cx="3786824" cy="2113352"/>
          </a:xfrm>
          <a:prstGeom prst="rect">
            <a:avLst/>
          </a:prstGeom>
        </p:spPr>
      </p:pic>
      <p:sp>
        <p:nvSpPr>
          <p:cNvPr id="6" name="Footer Placeholder 5">
            <a:extLst>
              <a:ext uri="{FF2B5EF4-FFF2-40B4-BE49-F238E27FC236}">
                <a16:creationId xmlns:a16="http://schemas.microsoft.com/office/drawing/2014/main" id="{B724CC9B-27CF-48D6-B2C5-75289E9AF050}"/>
              </a:ext>
            </a:extLst>
          </p:cNvPr>
          <p:cNvSpPr>
            <a:spLocks noGrp="1"/>
          </p:cNvSpPr>
          <p:nvPr>
            <p:ph type="ftr" sz="quarter" idx="17"/>
          </p:nvPr>
        </p:nvSpPr>
        <p:spPr/>
        <p:txBody>
          <a:bodyPr/>
          <a:lstStyle/>
          <a:p>
            <a:r>
              <a:rPr lang="en-IN" dirty="0"/>
              <a:t>Toronto Crime Data Analysis Using Unsupervised Learning</a:t>
            </a:r>
            <a:endParaRPr lang="en-US" dirty="0"/>
          </a:p>
        </p:txBody>
      </p:sp>
      <p:sp>
        <p:nvSpPr>
          <p:cNvPr id="7" name="Slide Number Placeholder 6">
            <a:extLst>
              <a:ext uri="{FF2B5EF4-FFF2-40B4-BE49-F238E27FC236}">
                <a16:creationId xmlns:a16="http://schemas.microsoft.com/office/drawing/2014/main" id="{C28B0B50-B013-4349-99FA-4B5D4E4B4AB7}"/>
              </a:ext>
            </a:extLst>
          </p:cNvPr>
          <p:cNvSpPr>
            <a:spLocks noGrp="1"/>
          </p:cNvSpPr>
          <p:nvPr>
            <p:ph type="sldNum" sz="quarter" idx="18"/>
          </p:nvPr>
        </p:nvSpPr>
        <p:spPr/>
        <p:txBody>
          <a:bodyPr/>
          <a:lstStyle/>
          <a:p>
            <a:r>
              <a:rPr lang="en-US"/>
              <a:t>PAGE  </a:t>
            </a:r>
            <a:fld id="{93005692-73BE-493E-93AB-ECD6027A7652}" type="slidenum">
              <a:rPr lang="en-US" smtClean="0"/>
              <a:pPr/>
              <a:t>23</a:t>
            </a:fld>
            <a:endParaRPr lang="en-US" dirty="0"/>
          </a:p>
        </p:txBody>
      </p:sp>
      <p:sp>
        <p:nvSpPr>
          <p:cNvPr id="8" name="Title 7">
            <a:extLst>
              <a:ext uri="{FF2B5EF4-FFF2-40B4-BE49-F238E27FC236}">
                <a16:creationId xmlns:a16="http://schemas.microsoft.com/office/drawing/2014/main" id="{0B8F222D-514B-482C-B471-7401D5E9B157}"/>
              </a:ext>
            </a:extLst>
          </p:cNvPr>
          <p:cNvSpPr>
            <a:spLocks noGrp="1"/>
          </p:cNvSpPr>
          <p:nvPr>
            <p:ph type="title"/>
          </p:nvPr>
        </p:nvSpPr>
        <p:spPr>
          <a:xfrm>
            <a:off x="259883" y="434108"/>
            <a:ext cx="11569728" cy="895927"/>
          </a:xfrm>
        </p:spPr>
        <p:txBody>
          <a:bodyPr>
            <a:normAutofit/>
          </a:bodyPr>
          <a:lstStyle/>
          <a:p>
            <a:r>
              <a:rPr lang="en-IN" sz="3000" dirty="0"/>
              <a:t>Visualising Most Violent Neighbourhoods of Toronto (2015-2017)</a:t>
            </a:r>
          </a:p>
        </p:txBody>
      </p:sp>
      <p:pic>
        <p:nvPicPr>
          <p:cNvPr id="10" name="Picture 9">
            <a:extLst>
              <a:ext uri="{FF2B5EF4-FFF2-40B4-BE49-F238E27FC236}">
                <a16:creationId xmlns:a16="http://schemas.microsoft.com/office/drawing/2014/main" id="{459528BA-CF97-437C-BB47-41BBBA75EC2C}"/>
              </a:ext>
            </a:extLst>
          </p:cNvPr>
          <p:cNvPicPr>
            <a:picLocks noChangeAspect="1"/>
          </p:cNvPicPr>
          <p:nvPr/>
        </p:nvPicPr>
        <p:blipFill>
          <a:blip r:embed="rId3"/>
          <a:stretch>
            <a:fillRect/>
          </a:stretch>
        </p:blipFill>
        <p:spPr>
          <a:xfrm>
            <a:off x="4251720" y="1929270"/>
            <a:ext cx="3786824" cy="2093698"/>
          </a:xfrm>
          <a:prstGeom prst="rect">
            <a:avLst/>
          </a:prstGeom>
        </p:spPr>
      </p:pic>
      <p:pic>
        <p:nvPicPr>
          <p:cNvPr id="11" name="Picture 10">
            <a:extLst>
              <a:ext uri="{FF2B5EF4-FFF2-40B4-BE49-F238E27FC236}">
                <a16:creationId xmlns:a16="http://schemas.microsoft.com/office/drawing/2014/main" id="{6C1D0AD6-A88A-4923-9DAA-8A14F78F0295}"/>
              </a:ext>
            </a:extLst>
          </p:cNvPr>
          <p:cNvPicPr>
            <a:picLocks noChangeAspect="1"/>
          </p:cNvPicPr>
          <p:nvPr/>
        </p:nvPicPr>
        <p:blipFill>
          <a:blip r:embed="rId4"/>
          <a:stretch>
            <a:fillRect/>
          </a:stretch>
        </p:blipFill>
        <p:spPr>
          <a:xfrm>
            <a:off x="8141051" y="1929270"/>
            <a:ext cx="3786824" cy="2093698"/>
          </a:xfrm>
          <a:prstGeom prst="rect">
            <a:avLst/>
          </a:prstGeom>
        </p:spPr>
      </p:pic>
      <p:pic>
        <p:nvPicPr>
          <p:cNvPr id="12" name="Picture 11">
            <a:extLst>
              <a:ext uri="{FF2B5EF4-FFF2-40B4-BE49-F238E27FC236}">
                <a16:creationId xmlns:a16="http://schemas.microsoft.com/office/drawing/2014/main" id="{086EA179-05D3-41F0-9EE8-53EDB75899E7}"/>
              </a:ext>
            </a:extLst>
          </p:cNvPr>
          <p:cNvPicPr>
            <a:picLocks noChangeAspect="1"/>
          </p:cNvPicPr>
          <p:nvPr/>
        </p:nvPicPr>
        <p:blipFill>
          <a:blip r:embed="rId5"/>
          <a:stretch>
            <a:fillRect/>
          </a:stretch>
        </p:blipFill>
        <p:spPr>
          <a:xfrm>
            <a:off x="362389" y="4641857"/>
            <a:ext cx="3786824" cy="756053"/>
          </a:xfrm>
          <a:prstGeom prst="rect">
            <a:avLst/>
          </a:prstGeom>
        </p:spPr>
      </p:pic>
      <p:pic>
        <p:nvPicPr>
          <p:cNvPr id="13" name="Picture 12">
            <a:extLst>
              <a:ext uri="{FF2B5EF4-FFF2-40B4-BE49-F238E27FC236}">
                <a16:creationId xmlns:a16="http://schemas.microsoft.com/office/drawing/2014/main" id="{67F79D5B-0037-4C3B-B0D6-1E39E5CAB781}"/>
              </a:ext>
            </a:extLst>
          </p:cNvPr>
          <p:cNvPicPr>
            <a:picLocks noChangeAspect="1"/>
          </p:cNvPicPr>
          <p:nvPr/>
        </p:nvPicPr>
        <p:blipFill>
          <a:blip r:embed="rId6"/>
          <a:stretch>
            <a:fillRect/>
          </a:stretch>
        </p:blipFill>
        <p:spPr>
          <a:xfrm>
            <a:off x="4251719" y="4641858"/>
            <a:ext cx="3786825" cy="706638"/>
          </a:xfrm>
          <a:prstGeom prst="rect">
            <a:avLst/>
          </a:prstGeom>
        </p:spPr>
      </p:pic>
      <p:pic>
        <p:nvPicPr>
          <p:cNvPr id="14" name="Picture 13">
            <a:extLst>
              <a:ext uri="{FF2B5EF4-FFF2-40B4-BE49-F238E27FC236}">
                <a16:creationId xmlns:a16="http://schemas.microsoft.com/office/drawing/2014/main" id="{DC865938-180B-4082-BD33-731E283C2696}"/>
              </a:ext>
            </a:extLst>
          </p:cNvPr>
          <p:cNvPicPr>
            <a:picLocks noChangeAspect="1"/>
          </p:cNvPicPr>
          <p:nvPr/>
        </p:nvPicPr>
        <p:blipFill>
          <a:blip r:embed="rId7"/>
          <a:stretch>
            <a:fillRect/>
          </a:stretch>
        </p:blipFill>
        <p:spPr>
          <a:xfrm>
            <a:off x="8141051" y="4641857"/>
            <a:ext cx="3786824" cy="756053"/>
          </a:xfrm>
          <a:prstGeom prst="rect">
            <a:avLst/>
          </a:prstGeom>
        </p:spPr>
      </p:pic>
    </p:spTree>
    <p:extLst>
      <p:ext uri="{BB962C8B-B14F-4D97-AF65-F5344CB8AC3E}">
        <p14:creationId xmlns:p14="http://schemas.microsoft.com/office/powerpoint/2010/main" val="528278282"/>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63CA45-EC11-4704-A865-742DC311657F}"/>
              </a:ext>
            </a:extLst>
          </p:cNvPr>
          <p:cNvSpPr>
            <a:spLocks noGrp="1"/>
          </p:cNvSpPr>
          <p:nvPr>
            <p:ph idx="1"/>
          </p:nvPr>
        </p:nvSpPr>
        <p:spPr/>
        <p:txBody>
          <a:bodyPr/>
          <a:lstStyle/>
          <a:p>
            <a:r>
              <a:rPr lang="en-IN" dirty="0"/>
              <a:t>Based on the results got for most violent neighbourhoods we can find the reasons and map relationships for the violent activities. </a:t>
            </a:r>
          </a:p>
          <a:p>
            <a:r>
              <a:rPr lang="en-IN" dirty="0"/>
              <a:t>We can scale our study on province level and group violent and non violent neighbourhoods for other cities of Ontario to get a broader image of criminal activities.</a:t>
            </a:r>
          </a:p>
          <a:p>
            <a:pPr marL="0" indent="0">
              <a:buNone/>
            </a:pPr>
            <a:endParaRPr lang="en-IN" dirty="0"/>
          </a:p>
          <a:p>
            <a:endParaRPr lang="en-IN" dirty="0"/>
          </a:p>
        </p:txBody>
      </p:sp>
      <p:sp>
        <p:nvSpPr>
          <p:cNvPr id="6" name="Footer Placeholder 5">
            <a:extLst>
              <a:ext uri="{FF2B5EF4-FFF2-40B4-BE49-F238E27FC236}">
                <a16:creationId xmlns:a16="http://schemas.microsoft.com/office/drawing/2014/main" id="{597D706C-3E86-48E3-9A1E-24F0F227F5F4}"/>
              </a:ext>
            </a:extLst>
          </p:cNvPr>
          <p:cNvSpPr>
            <a:spLocks noGrp="1"/>
          </p:cNvSpPr>
          <p:nvPr>
            <p:ph type="ftr" sz="quarter" idx="17"/>
          </p:nvPr>
        </p:nvSpPr>
        <p:spPr/>
        <p:txBody>
          <a:bodyPr/>
          <a:lstStyle/>
          <a:p>
            <a:r>
              <a:rPr lang="en-IN" dirty="0"/>
              <a:t>Toronto Crime Data Analysis Using Unsupervised Learning</a:t>
            </a:r>
            <a:endParaRPr lang="en-US" dirty="0"/>
          </a:p>
        </p:txBody>
      </p:sp>
      <p:sp>
        <p:nvSpPr>
          <p:cNvPr id="7" name="Slide Number Placeholder 6">
            <a:extLst>
              <a:ext uri="{FF2B5EF4-FFF2-40B4-BE49-F238E27FC236}">
                <a16:creationId xmlns:a16="http://schemas.microsoft.com/office/drawing/2014/main" id="{A1FF1497-95C1-4E81-B641-E3ADBCF6A146}"/>
              </a:ext>
            </a:extLst>
          </p:cNvPr>
          <p:cNvSpPr>
            <a:spLocks noGrp="1"/>
          </p:cNvSpPr>
          <p:nvPr>
            <p:ph type="sldNum" sz="quarter" idx="18"/>
          </p:nvPr>
        </p:nvSpPr>
        <p:spPr/>
        <p:txBody>
          <a:bodyPr/>
          <a:lstStyle/>
          <a:p>
            <a:r>
              <a:rPr lang="en-US"/>
              <a:t>PAGE  </a:t>
            </a:r>
            <a:fld id="{93005692-73BE-493E-93AB-ECD6027A7652}" type="slidenum">
              <a:rPr lang="en-US" smtClean="0"/>
              <a:pPr/>
              <a:t>24</a:t>
            </a:fld>
            <a:endParaRPr lang="en-US" dirty="0"/>
          </a:p>
        </p:txBody>
      </p:sp>
      <p:sp>
        <p:nvSpPr>
          <p:cNvPr id="8" name="Title 7">
            <a:extLst>
              <a:ext uri="{FF2B5EF4-FFF2-40B4-BE49-F238E27FC236}">
                <a16:creationId xmlns:a16="http://schemas.microsoft.com/office/drawing/2014/main" id="{FBE3A305-7538-4A5D-A16B-28EA8A54971C}"/>
              </a:ext>
            </a:extLst>
          </p:cNvPr>
          <p:cNvSpPr>
            <a:spLocks noGrp="1"/>
          </p:cNvSpPr>
          <p:nvPr>
            <p:ph type="title"/>
          </p:nvPr>
        </p:nvSpPr>
        <p:spPr/>
        <p:txBody>
          <a:bodyPr/>
          <a:lstStyle/>
          <a:p>
            <a:r>
              <a:rPr lang="en-IN" dirty="0"/>
              <a:t>Conclusion and Future score</a:t>
            </a:r>
          </a:p>
        </p:txBody>
      </p:sp>
    </p:spTree>
    <p:extLst>
      <p:ext uri="{BB962C8B-B14F-4D97-AF65-F5344CB8AC3E}">
        <p14:creationId xmlns:p14="http://schemas.microsoft.com/office/powerpoint/2010/main" val="3325453714"/>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4F611-F6A1-41AB-8F8D-CD488196711D}"/>
              </a:ext>
            </a:extLst>
          </p:cNvPr>
          <p:cNvSpPr>
            <a:spLocks noGrp="1"/>
          </p:cNvSpPr>
          <p:nvPr>
            <p:ph type="title"/>
          </p:nvPr>
        </p:nvSpPr>
        <p:spPr/>
        <p:txBody>
          <a:bodyPr/>
          <a:lstStyle/>
          <a:p>
            <a:r>
              <a:rPr lang="en-IN" dirty="0"/>
              <a:t>REFERENCES</a:t>
            </a:r>
          </a:p>
        </p:txBody>
      </p:sp>
      <p:sp>
        <p:nvSpPr>
          <p:cNvPr id="3" name="Footer Placeholder 2">
            <a:extLst>
              <a:ext uri="{FF2B5EF4-FFF2-40B4-BE49-F238E27FC236}">
                <a16:creationId xmlns:a16="http://schemas.microsoft.com/office/drawing/2014/main" id="{7193C210-5B2E-484D-8962-BDC854268423}"/>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4" name="Slide Number Placeholder 3">
            <a:extLst>
              <a:ext uri="{FF2B5EF4-FFF2-40B4-BE49-F238E27FC236}">
                <a16:creationId xmlns:a16="http://schemas.microsoft.com/office/drawing/2014/main" id="{65DC3983-B6B0-40C7-B3B3-DDA40D9AF93C}"/>
              </a:ext>
            </a:extLst>
          </p:cNvPr>
          <p:cNvSpPr>
            <a:spLocks noGrp="1"/>
          </p:cNvSpPr>
          <p:nvPr>
            <p:ph type="sldNum" sz="quarter" idx="12"/>
          </p:nvPr>
        </p:nvSpPr>
        <p:spPr/>
        <p:txBody>
          <a:bodyPr/>
          <a:lstStyle/>
          <a:p>
            <a:r>
              <a:rPr lang="en-US"/>
              <a:t>PAGE  </a:t>
            </a:r>
            <a:fld id="{93005692-73BE-493E-93AB-ECD6027A7652}" type="slidenum">
              <a:rPr lang="en-US" smtClean="0"/>
              <a:pPr/>
              <a:t>25</a:t>
            </a:fld>
            <a:endParaRPr lang="en-US" dirty="0"/>
          </a:p>
        </p:txBody>
      </p:sp>
      <p:sp>
        <p:nvSpPr>
          <p:cNvPr id="5" name="TextBox 4">
            <a:extLst>
              <a:ext uri="{FF2B5EF4-FFF2-40B4-BE49-F238E27FC236}">
                <a16:creationId xmlns:a16="http://schemas.microsoft.com/office/drawing/2014/main" id="{45BB4B1C-DFD2-498F-887C-44C1F60C4305}"/>
              </a:ext>
            </a:extLst>
          </p:cNvPr>
          <p:cNvSpPr txBox="1"/>
          <p:nvPr/>
        </p:nvSpPr>
        <p:spPr>
          <a:xfrm>
            <a:off x="259882" y="1330035"/>
            <a:ext cx="11569730" cy="6063198"/>
          </a:xfrm>
          <a:prstGeom prst="rect">
            <a:avLst/>
          </a:prstGeom>
          <a:noFill/>
        </p:spPr>
        <p:txBody>
          <a:bodyPr wrap="square" rtlCol="0">
            <a:spAutoFit/>
          </a:bodyPr>
          <a:lstStyle/>
          <a:p>
            <a:pPr marL="285750" indent="-285750">
              <a:buFont typeface="Arial" panose="020B0604020202020204" pitchFamily="34" charset="0"/>
              <a:buChar char="•"/>
            </a:pPr>
            <a:r>
              <a:rPr lang="en-IN" sz="1600" dirty="0" err="1"/>
              <a:t>Alkhaibari</a:t>
            </a:r>
            <a:r>
              <a:rPr lang="en-IN" sz="1600" dirty="0"/>
              <a:t>, Adel Ali, and Ping-Tsai Chung. "Cluster analysis for reducing city crime rates." </a:t>
            </a:r>
            <a:r>
              <a:rPr lang="en-IN" sz="1600" i="1" dirty="0"/>
              <a:t>2017 IEEE Long Island Systems, Applications and Technology Conference (LISAT)</a:t>
            </a:r>
            <a:r>
              <a:rPr lang="en-IN" sz="1600" dirty="0"/>
              <a:t>. IEEE, 2017.</a:t>
            </a:r>
          </a:p>
          <a:p>
            <a:endParaRPr lang="en-IN" sz="1600" dirty="0"/>
          </a:p>
          <a:p>
            <a:pPr marL="285750" indent="-285750">
              <a:buFont typeface="Arial" panose="020B0604020202020204" pitchFamily="34" charset="0"/>
              <a:buChar char="•"/>
            </a:pPr>
            <a:r>
              <a:rPr lang="en-IN" sz="1600" dirty="0"/>
              <a:t>Ding, Chris, and </a:t>
            </a:r>
            <a:r>
              <a:rPr lang="en-IN" sz="1600" dirty="0" err="1"/>
              <a:t>Xiaofeng</a:t>
            </a:r>
            <a:r>
              <a:rPr lang="en-IN" sz="1600" dirty="0"/>
              <a:t> He. "K-means clustering via principal component analysis." </a:t>
            </a:r>
            <a:r>
              <a:rPr lang="en-IN" sz="1600" i="1" dirty="0"/>
              <a:t>Proceedings of the twenty-first international conference on Machine learning</a:t>
            </a:r>
            <a:r>
              <a:rPr lang="en-IN" sz="1600" dirty="0"/>
              <a:t>. ACM, 2004.</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Kou, Gang, Yi Peng, and </a:t>
            </a:r>
            <a:r>
              <a:rPr lang="en-IN" sz="1600" dirty="0" err="1"/>
              <a:t>Guoxun</a:t>
            </a:r>
            <a:r>
              <a:rPr lang="en-IN" sz="1600" dirty="0"/>
              <a:t> Wang. "Evaluation of clustering algorithms for financial risk analysis using MCDM methods." </a:t>
            </a:r>
            <a:r>
              <a:rPr lang="en-IN" sz="1600" i="1" dirty="0"/>
              <a:t>Information Sciences</a:t>
            </a:r>
            <a:r>
              <a:rPr lang="en-IN" sz="1600" dirty="0"/>
              <a:t> 275 (2014): 1-12.</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a:t>Fraley, Chris, and Adrian E. Raftery. "How many clusters? Which clustering method? Answers via model-based cluster analysis." </a:t>
            </a:r>
            <a:r>
              <a:rPr lang="en-IN" sz="1600" i="1" dirty="0"/>
              <a:t>The computer journal</a:t>
            </a:r>
            <a:r>
              <a:rPr lang="en-IN" sz="1600" dirty="0"/>
              <a:t> 41.8 (1998): 578-588.</a:t>
            </a:r>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r>
              <a:rPr lang="en-IN" sz="1600" dirty="0" err="1"/>
              <a:t>Bidoki</a:t>
            </a:r>
            <a:r>
              <a:rPr lang="en-IN" sz="1600" dirty="0"/>
              <a:t>, S.M., </a:t>
            </a:r>
            <a:r>
              <a:rPr lang="en-IN" sz="1600" dirty="0" err="1"/>
              <a:t>Mahmoudi</a:t>
            </a:r>
            <a:r>
              <a:rPr lang="en-IN" sz="1600" dirty="0"/>
              <a:t>-Kohan, N., </a:t>
            </a:r>
            <a:r>
              <a:rPr lang="en-IN" sz="1600" dirty="0" err="1"/>
              <a:t>Sadreddini</a:t>
            </a:r>
            <a:r>
              <a:rPr lang="en-IN" sz="1600" dirty="0"/>
              <a:t>, M.H., </a:t>
            </a:r>
            <a:r>
              <a:rPr lang="en-IN" sz="1600" dirty="0" err="1"/>
              <a:t>Jahromi</a:t>
            </a:r>
            <a:r>
              <a:rPr lang="en-IN" sz="1600" dirty="0"/>
              <a:t>, M.Z. and Moghaddam, M.P., 2010, April. Evaluating different clustering techniques for electricity customer classification. In </a:t>
            </a:r>
            <a:r>
              <a:rPr lang="en-IN" sz="1600" i="1" dirty="0"/>
              <a:t>IEEE PES T&amp;D 2010</a:t>
            </a:r>
            <a:r>
              <a:rPr lang="en-IN" sz="1600" dirty="0"/>
              <a:t> (pp. 1-5). IEEE.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sz="1600" dirty="0"/>
              <a:t>Pham, Duc Truong, Stefan S. </a:t>
            </a:r>
            <a:r>
              <a:rPr lang="en-IN" sz="1600" dirty="0" err="1"/>
              <a:t>Dimov</a:t>
            </a:r>
            <a:r>
              <a:rPr lang="en-IN" sz="1600" dirty="0"/>
              <a:t>, and Chi D. Nguyen. "Selection of K in K-means clustering." Proceedings of the Institution of Mechanical Engineers, Part C: Journal of Mechanical Engineering Science 219.1 (2005): 103-119</a:t>
            </a:r>
            <a:r>
              <a:rPr lang="en-IN" dirty="0"/>
              <a:t>.</a:t>
            </a:r>
            <a:endParaRPr lang="en-IN" sz="1600" dirty="0"/>
          </a:p>
          <a:p>
            <a:pPr marL="285750" indent="-285750">
              <a:buFont typeface="Arial" panose="020B0604020202020204" pitchFamily="34" charset="0"/>
              <a:buChar char="•"/>
            </a:pPr>
            <a:endParaRPr lang="en-IN" sz="1600" dirty="0"/>
          </a:p>
          <a:p>
            <a:endParaRPr lang="en-IN" sz="1600" dirty="0"/>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endParaRPr lang="en-IN" sz="1600" dirty="0"/>
          </a:p>
          <a:p>
            <a:pPr marL="285750" indent="-285750">
              <a:buFont typeface="Arial" panose="020B0604020202020204" pitchFamily="34" charset="0"/>
              <a:buChar char="•"/>
            </a:pPr>
            <a:endParaRPr lang="en-IN" sz="1600" dirty="0"/>
          </a:p>
        </p:txBody>
      </p:sp>
    </p:spTree>
    <p:extLst>
      <p:ext uri="{BB962C8B-B14F-4D97-AF65-F5344CB8AC3E}">
        <p14:creationId xmlns:p14="http://schemas.microsoft.com/office/powerpoint/2010/main" val="1793919413"/>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br>
              <a:rPr lang="en-US" dirty="0"/>
            </a:br>
            <a:br>
              <a:rPr lang="en-US" dirty="0"/>
            </a:br>
            <a:br>
              <a:rPr lang="en-US" dirty="0"/>
            </a:br>
            <a:r>
              <a:rPr lang="en-US" dirty="0"/>
              <a:t>QUESTIONS?</a:t>
            </a:r>
          </a:p>
        </p:txBody>
      </p:sp>
      <p:sp>
        <p:nvSpPr>
          <p:cNvPr id="3" name="Footer Placeholder 2"/>
          <p:cNvSpPr>
            <a:spLocks noGrp="1"/>
          </p:cNvSpPr>
          <p:nvPr>
            <p:ph type="ftr" sz="quarter" idx="11"/>
          </p:nvPr>
        </p:nvSpPr>
        <p:spPr/>
        <p:txBody>
          <a:bodyPr/>
          <a:lstStyle/>
          <a:p>
            <a:r>
              <a:rPr lang="en-US" dirty="0"/>
              <a:t>TORONTO CRIME DATA ANALYTICS AND MAPPING</a:t>
            </a:r>
          </a:p>
        </p:txBody>
      </p:sp>
      <p:sp>
        <p:nvSpPr>
          <p:cNvPr id="4" name="Slide Number Placeholder 3"/>
          <p:cNvSpPr>
            <a:spLocks noGrp="1"/>
          </p:cNvSpPr>
          <p:nvPr>
            <p:ph type="sldNum" sz="quarter" idx="12"/>
          </p:nvPr>
        </p:nvSpPr>
        <p:spPr/>
        <p:txBody>
          <a:bodyPr/>
          <a:lstStyle/>
          <a:p>
            <a:r>
              <a:rPr lang="en-US" dirty="0"/>
              <a:t>PAGE  </a:t>
            </a:r>
            <a:fld id="{93005692-73BE-493E-93AB-ECD6027A7652}" type="slidenum">
              <a:rPr lang="en-US" smtClean="0"/>
              <a:pPr/>
              <a:t>26</a:t>
            </a:fld>
            <a:endParaRPr lang="en-US" dirty="0"/>
          </a:p>
        </p:txBody>
      </p:sp>
    </p:spTree>
    <p:extLst>
      <p:ext uri="{BB962C8B-B14F-4D97-AF65-F5344CB8AC3E}">
        <p14:creationId xmlns:p14="http://schemas.microsoft.com/office/powerpoint/2010/main" val="124037934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067D6-BC27-4D1A-AEC6-29D8CE0DB2BB}"/>
              </a:ext>
            </a:extLst>
          </p:cNvPr>
          <p:cNvSpPr>
            <a:spLocks noGrp="1"/>
          </p:cNvSpPr>
          <p:nvPr>
            <p:ph type="ctrTitle"/>
          </p:nvPr>
        </p:nvSpPr>
        <p:spPr>
          <a:xfrm>
            <a:off x="314195" y="612729"/>
            <a:ext cx="11249576" cy="547758"/>
          </a:xfrm>
        </p:spPr>
        <p:txBody>
          <a:bodyPr/>
          <a:lstStyle/>
          <a:p>
            <a:r>
              <a:rPr lang="en-IN" sz="3600" dirty="0"/>
              <a:t>LITERATURE REVIEW</a:t>
            </a:r>
          </a:p>
        </p:txBody>
      </p:sp>
      <p:sp>
        <p:nvSpPr>
          <p:cNvPr id="3" name="Subtitle 2">
            <a:extLst>
              <a:ext uri="{FF2B5EF4-FFF2-40B4-BE49-F238E27FC236}">
                <a16:creationId xmlns:a16="http://schemas.microsoft.com/office/drawing/2014/main" id="{78880465-BDF1-49B5-B0DF-7859B059B945}"/>
              </a:ext>
            </a:extLst>
          </p:cNvPr>
          <p:cNvSpPr>
            <a:spLocks noGrp="1"/>
          </p:cNvSpPr>
          <p:nvPr>
            <p:ph type="subTitle" idx="1"/>
          </p:nvPr>
        </p:nvSpPr>
        <p:spPr>
          <a:xfrm>
            <a:off x="314195" y="1300101"/>
            <a:ext cx="11388121" cy="4550093"/>
          </a:xfrm>
        </p:spPr>
        <p:txBody>
          <a:bodyPr>
            <a:normAutofit/>
          </a:bodyPr>
          <a:lstStyle/>
          <a:p>
            <a:r>
              <a:rPr lang="en-IN" dirty="0" err="1">
                <a:solidFill>
                  <a:schemeClr val="tx1"/>
                </a:solidFill>
              </a:rPr>
              <a:t>Alkhaibari</a:t>
            </a:r>
            <a:r>
              <a:rPr lang="en-IN" dirty="0">
                <a:solidFill>
                  <a:schemeClr val="tx1"/>
                </a:solidFill>
              </a:rPr>
              <a:t>, Adel Ali, and Ping-Tsai Chung. "Cluster analysis for reducing city crime rates." </a:t>
            </a:r>
            <a:r>
              <a:rPr lang="en-IN" i="1" dirty="0">
                <a:solidFill>
                  <a:schemeClr val="tx1"/>
                </a:solidFill>
              </a:rPr>
              <a:t>2017 IEEE Long Island Systems, Applications and Technology Conference (LISAT)</a:t>
            </a:r>
            <a:r>
              <a:rPr lang="en-IN" dirty="0">
                <a:solidFill>
                  <a:schemeClr val="tx1"/>
                </a:solidFill>
              </a:rPr>
              <a:t>. IEEE, 2017.</a:t>
            </a:r>
          </a:p>
          <a:p>
            <a:pPr marL="342900" indent="-342900">
              <a:buFont typeface="Arial" panose="020B0604020202020204" pitchFamily="34" charset="0"/>
              <a:buChar char="•"/>
            </a:pPr>
            <a:r>
              <a:rPr lang="en-IN" sz="1600" dirty="0">
                <a:solidFill>
                  <a:schemeClr val="tx1"/>
                </a:solidFill>
              </a:rPr>
              <a:t>uses different clustering algorithms such as K-Means clustering and agglomerative clustering which were applied to the New York Police Department (NYPD), for analysing the location of the crime. </a:t>
            </a:r>
          </a:p>
          <a:p>
            <a:pPr marL="342900" indent="-342900">
              <a:buFont typeface="Arial" panose="020B0604020202020204" pitchFamily="34" charset="0"/>
              <a:buChar char="•"/>
            </a:pPr>
            <a:r>
              <a:rPr lang="en-IN" sz="1600" dirty="0">
                <a:solidFill>
                  <a:schemeClr val="tx1"/>
                </a:solidFill>
              </a:rPr>
              <a:t>Several visualization techniques were used to represent the clusters’ profiles.</a:t>
            </a:r>
          </a:p>
          <a:p>
            <a:pPr marL="342900" indent="-342900">
              <a:buFont typeface="Arial" panose="020B0604020202020204" pitchFamily="34" charset="0"/>
              <a:buChar char="•"/>
            </a:pPr>
            <a:r>
              <a:rPr lang="en-IN" sz="1600" dirty="0">
                <a:solidFill>
                  <a:schemeClr val="tx1"/>
                </a:solidFill>
              </a:rPr>
              <a:t>The study revealed that K-Means algorithm is the best clustering algorithm and that good features are paramount to ensuring that the models are beneficial.</a:t>
            </a:r>
          </a:p>
          <a:p>
            <a:r>
              <a:rPr lang="en-IN" dirty="0">
                <a:solidFill>
                  <a:schemeClr val="tx1"/>
                </a:solidFill>
              </a:rPr>
              <a:t>Ding, Chris, and </a:t>
            </a:r>
            <a:r>
              <a:rPr lang="en-IN" dirty="0" err="1">
                <a:solidFill>
                  <a:schemeClr val="tx1"/>
                </a:solidFill>
              </a:rPr>
              <a:t>Xiaofeng</a:t>
            </a:r>
            <a:r>
              <a:rPr lang="en-IN" dirty="0">
                <a:solidFill>
                  <a:schemeClr val="tx1"/>
                </a:solidFill>
              </a:rPr>
              <a:t> He. "K-means clustering via principal component analysis." </a:t>
            </a:r>
            <a:r>
              <a:rPr lang="en-IN" i="1" dirty="0">
                <a:solidFill>
                  <a:schemeClr val="tx1"/>
                </a:solidFill>
              </a:rPr>
              <a:t>Proceedings of the twenty-first international conference on Machine learning</a:t>
            </a:r>
            <a:r>
              <a:rPr lang="en-IN" dirty="0">
                <a:solidFill>
                  <a:schemeClr val="tx1"/>
                </a:solidFill>
              </a:rPr>
              <a:t>. ACM, 2004.</a:t>
            </a:r>
          </a:p>
          <a:p>
            <a:pPr marL="342900" indent="-342900">
              <a:buFont typeface="Arial" panose="020B0604020202020204" pitchFamily="34" charset="0"/>
              <a:buChar char="•"/>
            </a:pPr>
            <a:r>
              <a:rPr lang="en-IN" sz="1600" dirty="0">
                <a:solidFill>
                  <a:schemeClr val="tx1"/>
                </a:solidFill>
              </a:rPr>
              <a:t>Explains how applying PCA prior to K-means clustering can help in getting better clusters and also improved running times.</a:t>
            </a:r>
          </a:p>
          <a:p>
            <a:endParaRPr lang="en-IN" dirty="0">
              <a:solidFill>
                <a:schemeClr val="tx1"/>
              </a:solidFill>
            </a:endParaRPr>
          </a:p>
          <a:p>
            <a:endParaRPr lang="en-IN" dirty="0">
              <a:solidFill>
                <a:schemeClr val="tx1"/>
              </a:solidFill>
            </a:endParaRPr>
          </a:p>
        </p:txBody>
      </p:sp>
      <p:sp>
        <p:nvSpPr>
          <p:cNvPr id="4" name="Footer Placeholder 3">
            <a:extLst>
              <a:ext uri="{FF2B5EF4-FFF2-40B4-BE49-F238E27FC236}">
                <a16:creationId xmlns:a16="http://schemas.microsoft.com/office/drawing/2014/main" id="{A715DA10-967D-484B-9EA2-5A3ABD9D6AB7}"/>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05509360-89C5-446E-9BE0-D2987015F0FE}"/>
              </a:ext>
            </a:extLst>
          </p:cNvPr>
          <p:cNvSpPr>
            <a:spLocks noGrp="1"/>
          </p:cNvSpPr>
          <p:nvPr>
            <p:ph type="sldNum" sz="quarter" idx="12"/>
          </p:nvPr>
        </p:nvSpPr>
        <p:spPr/>
        <p:txBody>
          <a:bodyPr/>
          <a:lstStyle/>
          <a:p>
            <a:fld id="{93005692-73BE-493E-93AB-ECD6027A7652}" type="slidenum">
              <a:rPr lang="en-US" smtClean="0"/>
              <a:pPr/>
              <a:t>3</a:t>
            </a:fld>
            <a:endParaRPr lang="en-US" dirty="0"/>
          </a:p>
        </p:txBody>
      </p:sp>
    </p:spTree>
    <p:extLst>
      <p:ext uri="{BB962C8B-B14F-4D97-AF65-F5344CB8AC3E}">
        <p14:creationId xmlns:p14="http://schemas.microsoft.com/office/powerpoint/2010/main" val="315798562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59E80F9-C851-4C96-B9D2-69FE10945DC2}"/>
              </a:ext>
            </a:extLst>
          </p:cNvPr>
          <p:cNvSpPr>
            <a:spLocks noGrp="1"/>
          </p:cNvSpPr>
          <p:nvPr>
            <p:ph type="subTitle" idx="1"/>
          </p:nvPr>
        </p:nvSpPr>
        <p:spPr>
          <a:xfrm>
            <a:off x="314195" y="1287647"/>
            <a:ext cx="11249576" cy="4631372"/>
          </a:xfrm>
        </p:spPr>
        <p:txBody>
          <a:bodyPr>
            <a:normAutofit fontScale="85000" lnSpcReduction="20000"/>
          </a:bodyPr>
          <a:lstStyle/>
          <a:p>
            <a:r>
              <a:rPr lang="en-IN" dirty="0">
                <a:solidFill>
                  <a:schemeClr val="tx1"/>
                </a:solidFill>
              </a:rPr>
              <a:t>Kou, Gang, Yi Peng, and </a:t>
            </a:r>
            <a:r>
              <a:rPr lang="en-IN" dirty="0" err="1">
                <a:solidFill>
                  <a:schemeClr val="tx1"/>
                </a:solidFill>
              </a:rPr>
              <a:t>Guoxun</a:t>
            </a:r>
            <a:r>
              <a:rPr lang="en-IN" dirty="0">
                <a:solidFill>
                  <a:schemeClr val="tx1"/>
                </a:solidFill>
              </a:rPr>
              <a:t> Wang. "Evaluation of clustering algorithms for financial risk analysis using MCDM methods." </a:t>
            </a:r>
            <a:r>
              <a:rPr lang="en-IN" i="1" dirty="0">
                <a:solidFill>
                  <a:schemeClr val="tx1"/>
                </a:solidFill>
              </a:rPr>
              <a:t>Information Sciences</a:t>
            </a:r>
            <a:r>
              <a:rPr lang="en-IN" dirty="0">
                <a:solidFill>
                  <a:schemeClr val="tx1"/>
                </a:solidFill>
              </a:rPr>
              <a:t> 275 (2014): 1-12.</a:t>
            </a:r>
          </a:p>
          <a:p>
            <a:pPr marL="342900" indent="-342900">
              <a:buFont typeface="Arial" panose="020B0604020202020204" pitchFamily="34" charset="0"/>
              <a:buChar char="•"/>
            </a:pPr>
            <a:r>
              <a:rPr lang="en-IN" sz="1900" dirty="0">
                <a:solidFill>
                  <a:schemeClr val="tx1"/>
                </a:solidFill>
              </a:rPr>
              <a:t>This paper proposes an MCDM-based approach to evaluate the clustering results in financial risk analysis.</a:t>
            </a:r>
          </a:p>
          <a:p>
            <a:pPr marL="342900" indent="-342900">
              <a:buFont typeface="Arial" panose="020B0604020202020204" pitchFamily="34" charset="0"/>
              <a:buChar char="•"/>
            </a:pPr>
            <a:r>
              <a:rPr lang="en-IN" sz="1900" dirty="0">
                <a:solidFill>
                  <a:schemeClr val="tx1"/>
                </a:solidFill>
              </a:rPr>
              <a:t>Evaluation of clustering algorithms involves more than one criterion, such as entropy, Dunn’s index, and computation time, it can also be modelled as a MCDM problem.</a:t>
            </a:r>
          </a:p>
          <a:p>
            <a:pPr marL="342900" indent="-342900">
              <a:buFont typeface="Arial" panose="020B0604020202020204" pitchFamily="34" charset="0"/>
              <a:buChar char="•"/>
            </a:pPr>
            <a:r>
              <a:rPr lang="en-IN" sz="1900" dirty="0">
                <a:solidFill>
                  <a:schemeClr val="tx1"/>
                </a:solidFill>
              </a:rPr>
              <a:t>chooses six clustering algorithms, eleven validity measures, and three MCDM methods to validate the evaluation approach.</a:t>
            </a:r>
          </a:p>
          <a:p>
            <a:pPr marL="342900" indent="-342900">
              <a:buFont typeface="Arial" panose="020B0604020202020204" pitchFamily="34" charset="0"/>
              <a:buChar char="•"/>
            </a:pPr>
            <a:r>
              <a:rPr lang="en-IN" sz="1900" dirty="0">
                <a:solidFill>
                  <a:schemeClr val="tx1"/>
                </a:solidFill>
              </a:rPr>
              <a:t>The results show that no algorithm can achieve the best performance on all measurements for any data set and it is necessary to utilize more than one single performance measure to evaluate clustering algorithms.</a:t>
            </a:r>
          </a:p>
          <a:p>
            <a:pPr marL="342900" indent="-342900">
              <a:buFont typeface="Arial" panose="020B0604020202020204" pitchFamily="34" charset="0"/>
              <a:buChar char="•"/>
            </a:pPr>
            <a:r>
              <a:rPr lang="en-IN" sz="1900" dirty="0">
                <a:solidFill>
                  <a:schemeClr val="tx1"/>
                </a:solidFill>
              </a:rPr>
              <a:t>The rankings generated by the three MCDM methods  agree on the top ranked clustering algorithms in general and provide a useful tool to evaluate clustering algorithms based on a combination of validity measures.</a:t>
            </a:r>
          </a:p>
          <a:p>
            <a:endParaRPr lang="en-IN" dirty="0">
              <a:solidFill>
                <a:schemeClr val="tx1"/>
              </a:solidFill>
            </a:endParaRPr>
          </a:p>
          <a:p>
            <a:endParaRPr lang="en-IN" sz="1200" dirty="0">
              <a:solidFill>
                <a:schemeClr val="tx1"/>
              </a:solidFill>
            </a:endParaRPr>
          </a:p>
          <a:p>
            <a:r>
              <a:rPr lang="en-IN" sz="1200" dirty="0">
                <a:solidFill>
                  <a:schemeClr val="tx1"/>
                </a:solidFill>
              </a:rPr>
              <a:t>MCDM - multiple criteria decision making problem</a:t>
            </a:r>
          </a:p>
        </p:txBody>
      </p:sp>
      <p:sp>
        <p:nvSpPr>
          <p:cNvPr id="4" name="Footer Placeholder 3">
            <a:extLst>
              <a:ext uri="{FF2B5EF4-FFF2-40B4-BE49-F238E27FC236}">
                <a16:creationId xmlns:a16="http://schemas.microsoft.com/office/drawing/2014/main" id="{10519D6B-0A6B-4FEA-8EDE-F1AB683D689D}"/>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4B972D8A-2F79-4EFF-B556-83C86C9E15CB}"/>
              </a:ext>
            </a:extLst>
          </p:cNvPr>
          <p:cNvSpPr>
            <a:spLocks noGrp="1"/>
          </p:cNvSpPr>
          <p:nvPr>
            <p:ph type="sldNum" sz="quarter" idx="12"/>
          </p:nvPr>
        </p:nvSpPr>
        <p:spPr/>
        <p:txBody>
          <a:bodyPr/>
          <a:lstStyle/>
          <a:p>
            <a:fld id="{93005692-73BE-493E-93AB-ECD6027A7652}" type="slidenum">
              <a:rPr lang="en-US" smtClean="0"/>
              <a:pPr/>
              <a:t>4</a:t>
            </a:fld>
            <a:endParaRPr lang="en-US" dirty="0"/>
          </a:p>
        </p:txBody>
      </p:sp>
      <p:sp>
        <p:nvSpPr>
          <p:cNvPr id="6" name="Title 1">
            <a:extLst>
              <a:ext uri="{FF2B5EF4-FFF2-40B4-BE49-F238E27FC236}">
                <a16:creationId xmlns:a16="http://schemas.microsoft.com/office/drawing/2014/main" id="{CC0F942C-17C7-466B-9346-6728C72B928B}"/>
              </a:ext>
            </a:extLst>
          </p:cNvPr>
          <p:cNvSpPr>
            <a:spLocks noGrp="1"/>
          </p:cNvSpPr>
          <p:nvPr>
            <p:ph type="ctrTitle"/>
          </p:nvPr>
        </p:nvSpPr>
        <p:spPr>
          <a:xfrm>
            <a:off x="314195" y="612729"/>
            <a:ext cx="11249576" cy="547758"/>
          </a:xfrm>
        </p:spPr>
        <p:txBody>
          <a:bodyPr/>
          <a:lstStyle/>
          <a:p>
            <a:r>
              <a:rPr lang="en-IN" sz="3600" dirty="0"/>
              <a:t>LITERATURE REVIEW</a:t>
            </a:r>
          </a:p>
        </p:txBody>
      </p:sp>
    </p:spTree>
    <p:extLst>
      <p:ext uri="{BB962C8B-B14F-4D97-AF65-F5344CB8AC3E}">
        <p14:creationId xmlns:p14="http://schemas.microsoft.com/office/powerpoint/2010/main" val="232662264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883" y="416353"/>
            <a:ext cx="11569729" cy="895927"/>
          </a:xfrm>
        </p:spPr>
        <p:txBody>
          <a:bodyPr/>
          <a:lstStyle/>
          <a:p>
            <a:r>
              <a:rPr lang="en-US" dirty="0"/>
              <a:t>ABOUT DATA</a:t>
            </a:r>
          </a:p>
        </p:txBody>
      </p:sp>
      <p:sp>
        <p:nvSpPr>
          <p:cNvPr id="3" name="Content Placeholder 2"/>
          <p:cNvSpPr>
            <a:spLocks noGrp="1"/>
          </p:cNvSpPr>
          <p:nvPr>
            <p:ph sz="half" idx="1"/>
          </p:nvPr>
        </p:nvSpPr>
        <p:spPr>
          <a:xfrm>
            <a:off x="172720" y="1413164"/>
            <a:ext cx="5760720" cy="4590472"/>
          </a:xfrm>
        </p:spPr>
        <p:txBody>
          <a:bodyPr>
            <a:normAutofit/>
          </a:bodyPr>
          <a:lstStyle/>
          <a:p>
            <a:r>
              <a:rPr lang="en-US" dirty="0"/>
              <a:t>Source: </a:t>
            </a:r>
            <a:r>
              <a:rPr lang="en-US" sz="1600" dirty="0"/>
              <a:t>http://data.torontopolice.on.ca/datasets/mci-2014-to-2017</a:t>
            </a:r>
          </a:p>
          <a:p>
            <a:r>
              <a:rPr lang="en-US" dirty="0"/>
              <a:t>Samples: 131073 entries</a:t>
            </a:r>
          </a:p>
          <a:p>
            <a:r>
              <a:rPr lang="en-US" dirty="0"/>
              <a:t>Features: 29 parameters</a:t>
            </a:r>
          </a:p>
          <a:p>
            <a:r>
              <a:rPr lang="en-US" dirty="0"/>
              <a:t>Labels : N/A</a:t>
            </a:r>
          </a:p>
          <a:p>
            <a:r>
              <a:rPr lang="en-US" dirty="0"/>
              <a:t>Span of data: 2000 – 2017</a:t>
            </a:r>
          </a:p>
          <a:p>
            <a:r>
              <a:rPr lang="en-US" dirty="0"/>
              <a:t>Reports Major crime indicators along with their place and time and unique ID of occurrences.</a:t>
            </a:r>
          </a:p>
        </p:txBody>
      </p:sp>
      <p:pic>
        <p:nvPicPr>
          <p:cNvPr id="8" name="Content Placeholder 7">
            <a:extLst>
              <a:ext uri="{FF2B5EF4-FFF2-40B4-BE49-F238E27FC236}">
                <a16:creationId xmlns:a16="http://schemas.microsoft.com/office/drawing/2014/main" id="{4F690C4C-A1F0-4A5A-955F-785EA905766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828165" y="1610661"/>
            <a:ext cx="6103953" cy="4136994"/>
          </a:xfrm>
        </p:spPr>
      </p:pic>
      <p:sp>
        <p:nvSpPr>
          <p:cNvPr id="5" name="Footer Placeholder 4"/>
          <p:cNvSpPr>
            <a:spLocks noGrp="1"/>
          </p:cNvSpPr>
          <p:nvPr>
            <p:ph type="ftr" sz="quarter" idx="11"/>
          </p:nvPr>
        </p:nvSpPr>
        <p:spPr/>
        <p:txBody>
          <a:bodyPr/>
          <a:lstStyle/>
          <a:p>
            <a:r>
              <a:rPr lang="en-IN" dirty="0"/>
              <a:t>Toronto Crime Data Analysis Using Unsupervised Learning</a:t>
            </a:r>
            <a:endParaRPr lang="en-US" dirty="0"/>
          </a:p>
        </p:txBody>
      </p:sp>
      <p:sp>
        <p:nvSpPr>
          <p:cNvPr id="6" name="Slide Number Placeholder 5"/>
          <p:cNvSpPr>
            <a:spLocks noGrp="1"/>
          </p:cNvSpPr>
          <p:nvPr>
            <p:ph type="sldNum" sz="quarter" idx="12"/>
          </p:nvPr>
        </p:nvSpPr>
        <p:spPr/>
        <p:txBody>
          <a:bodyPr/>
          <a:lstStyle/>
          <a:p>
            <a:r>
              <a:rPr lang="en-US" dirty="0"/>
              <a:t>PAGE  </a:t>
            </a:r>
            <a:fld id="{93005692-73BE-493E-93AB-ECD6027A7652}" type="slidenum">
              <a:rPr lang="en-US" smtClean="0"/>
              <a:pPr/>
              <a:t>5</a:t>
            </a:fld>
            <a:endParaRPr lang="en-US" dirty="0"/>
          </a:p>
        </p:txBody>
      </p:sp>
    </p:spTree>
    <p:extLst>
      <p:ext uri="{BB962C8B-B14F-4D97-AF65-F5344CB8AC3E}">
        <p14:creationId xmlns:p14="http://schemas.microsoft.com/office/powerpoint/2010/main" val="416881363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DATA EXPLORATION</a:t>
            </a:r>
          </a:p>
        </p:txBody>
      </p:sp>
      <p:sp>
        <p:nvSpPr>
          <p:cNvPr id="10" name="Content Placeholder 9"/>
          <p:cNvSpPr>
            <a:spLocks noGrp="1"/>
          </p:cNvSpPr>
          <p:nvPr>
            <p:ph idx="1"/>
          </p:nvPr>
        </p:nvSpPr>
        <p:spPr>
          <a:xfrm>
            <a:off x="259883" y="1413163"/>
            <a:ext cx="11569729" cy="4595117"/>
          </a:xfrm>
        </p:spPr>
        <p:txBody>
          <a:bodyPr>
            <a:normAutofit/>
          </a:bodyPr>
          <a:lstStyle/>
          <a:p>
            <a:pPr marL="0" indent="0">
              <a:buNone/>
            </a:pPr>
            <a:r>
              <a:rPr lang="en-IN" dirty="0"/>
              <a:t>Duplicate </a:t>
            </a:r>
            <a:r>
              <a:rPr lang="en-IN" dirty="0" err="1"/>
              <a:t>event_unique_ids</a:t>
            </a:r>
            <a:r>
              <a:rPr lang="en-IN" dirty="0"/>
              <a:t> deleted: 17165</a:t>
            </a:r>
          </a:p>
          <a:p>
            <a:pPr marL="0" indent="0">
              <a:buNone/>
            </a:pPr>
            <a:r>
              <a:rPr lang="en-IN" dirty="0"/>
              <a:t>Redundant and Irrelevant features dropped: 16</a:t>
            </a:r>
          </a:p>
          <a:p>
            <a:pPr marL="0" indent="0">
              <a:buNone/>
            </a:pPr>
            <a:r>
              <a:rPr lang="en-US" dirty="0"/>
              <a:t>Reported Crimes between years: 2000 – 2017</a:t>
            </a:r>
          </a:p>
          <a:p>
            <a:pPr marL="0" indent="0">
              <a:buNone/>
            </a:pPr>
            <a:r>
              <a:rPr lang="en-US" dirty="0"/>
              <a:t>Largest number of entries found in years: 2015 – 2017</a:t>
            </a:r>
          </a:p>
          <a:p>
            <a:pPr marL="0" indent="0">
              <a:buNone/>
            </a:pPr>
            <a:endParaRPr lang="en-US" dirty="0"/>
          </a:p>
          <a:p>
            <a:pPr marL="0" indent="0">
              <a:buNone/>
            </a:pPr>
            <a:r>
              <a:rPr lang="en-US" dirty="0"/>
              <a:t>Separate analysis done on years 2015, 2016, 2017</a:t>
            </a:r>
          </a:p>
        </p:txBody>
      </p:sp>
      <p:sp>
        <p:nvSpPr>
          <p:cNvPr id="6" name="Footer Placeholder 5"/>
          <p:cNvSpPr>
            <a:spLocks noGrp="1"/>
          </p:cNvSpPr>
          <p:nvPr>
            <p:ph type="ftr" sz="quarter" idx="11"/>
          </p:nvPr>
        </p:nvSpPr>
        <p:spPr/>
        <p:txBody>
          <a:bodyPr/>
          <a:lstStyle/>
          <a:p>
            <a:r>
              <a:rPr lang="en-IN" dirty="0"/>
              <a:t>Toronto Crime Data Analysis Using Unsupervised Learning</a:t>
            </a:r>
            <a:endParaRPr lang="en-US" dirty="0"/>
          </a:p>
        </p:txBody>
      </p:sp>
      <p:sp>
        <p:nvSpPr>
          <p:cNvPr id="7" name="Slide Number Placeholder 6"/>
          <p:cNvSpPr>
            <a:spLocks noGrp="1"/>
          </p:cNvSpPr>
          <p:nvPr>
            <p:ph type="sldNum" sz="quarter" idx="12"/>
          </p:nvPr>
        </p:nvSpPr>
        <p:spPr/>
        <p:txBody>
          <a:bodyPr/>
          <a:lstStyle/>
          <a:p>
            <a:r>
              <a:rPr lang="en-US" dirty="0"/>
              <a:t>PAGE  </a:t>
            </a:r>
            <a:fld id="{93005692-73BE-493E-93AB-ECD6027A7652}" type="slidenum">
              <a:rPr lang="en-US" smtClean="0"/>
              <a:pPr/>
              <a:t>6</a:t>
            </a:fld>
            <a:endParaRPr lang="en-US" dirty="0"/>
          </a:p>
        </p:txBody>
      </p:sp>
    </p:spTree>
    <p:extLst>
      <p:ext uri="{BB962C8B-B14F-4D97-AF65-F5344CB8AC3E}">
        <p14:creationId xmlns:p14="http://schemas.microsoft.com/office/powerpoint/2010/main" val="35818215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MAJOR CRIMES OCCURENCES IN 2015, 2016, 2017</a:t>
            </a:r>
          </a:p>
        </p:txBody>
      </p:sp>
      <p:sp>
        <p:nvSpPr>
          <p:cNvPr id="3" name="Footer Placeholder 2"/>
          <p:cNvSpPr>
            <a:spLocks noGrp="1"/>
          </p:cNvSpPr>
          <p:nvPr>
            <p:ph type="ftr" sz="quarter" idx="11"/>
          </p:nvPr>
        </p:nvSpPr>
        <p:spPr/>
        <p:txBody>
          <a:bodyPr/>
          <a:lstStyle/>
          <a:p>
            <a:r>
              <a:rPr lang="en-IN" dirty="0"/>
              <a:t>Toronto Crime Data Analysis Using Unsupervised Learning</a:t>
            </a:r>
            <a:endParaRPr lang="en-US" dirty="0"/>
          </a:p>
        </p:txBody>
      </p:sp>
      <p:sp>
        <p:nvSpPr>
          <p:cNvPr id="4" name="Slide Number Placeholder 3"/>
          <p:cNvSpPr>
            <a:spLocks noGrp="1"/>
          </p:cNvSpPr>
          <p:nvPr>
            <p:ph type="sldNum" sz="quarter" idx="12"/>
          </p:nvPr>
        </p:nvSpPr>
        <p:spPr/>
        <p:txBody>
          <a:bodyPr/>
          <a:lstStyle/>
          <a:p>
            <a:r>
              <a:rPr lang="en-US" dirty="0"/>
              <a:t>PAGE  </a:t>
            </a:r>
            <a:fld id="{93005692-73BE-493E-93AB-ECD6027A7652}" type="slidenum">
              <a:rPr lang="en-US" smtClean="0"/>
              <a:pPr/>
              <a:t>7</a:t>
            </a:fld>
            <a:endParaRPr lang="en-US" dirty="0"/>
          </a:p>
        </p:txBody>
      </p:sp>
      <p:pic>
        <p:nvPicPr>
          <p:cNvPr id="5" name="Picture 4">
            <a:extLst>
              <a:ext uri="{FF2B5EF4-FFF2-40B4-BE49-F238E27FC236}">
                <a16:creationId xmlns:a16="http://schemas.microsoft.com/office/drawing/2014/main" id="{4711D419-FFD6-41F5-ADB4-37193C7A5286}"/>
              </a:ext>
            </a:extLst>
          </p:cNvPr>
          <p:cNvPicPr>
            <a:picLocks noChangeAspect="1"/>
          </p:cNvPicPr>
          <p:nvPr/>
        </p:nvPicPr>
        <p:blipFill>
          <a:blip r:embed="rId2"/>
          <a:stretch>
            <a:fillRect/>
          </a:stretch>
        </p:blipFill>
        <p:spPr>
          <a:xfrm>
            <a:off x="259882" y="1487858"/>
            <a:ext cx="3828863" cy="1997709"/>
          </a:xfrm>
          <a:prstGeom prst="rect">
            <a:avLst/>
          </a:prstGeom>
        </p:spPr>
      </p:pic>
      <p:pic>
        <p:nvPicPr>
          <p:cNvPr id="6" name="Picture 5">
            <a:extLst>
              <a:ext uri="{FF2B5EF4-FFF2-40B4-BE49-F238E27FC236}">
                <a16:creationId xmlns:a16="http://schemas.microsoft.com/office/drawing/2014/main" id="{2A68A426-F94F-49F3-A9E5-291AA4B49DD0}"/>
              </a:ext>
            </a:extLst>
          </p:cNvPr>
          <p:cNvPicPr>
            <a:picLocks noChangeAspect="1"/>
          </p:cNvPicPr>
          <p:nvPr/>
        </p:nvPicPr>
        <p:blipFill>
          <a:blip r:embed="rId3"/>
          <a:stretch>
            <a:fillRect/>
          </a:stretch>
        </p:blipFill>
        <p:spPr>
          <a:xfrm>
            <a:off x="4145812" y="1452477"/>
            <a:ext cx="3619321" cy="1997709"/>
          </a:xfrm>
          <a:prstGeom prst="rect">
            <a:avLst/>
          </a:prstGeom>
        </p:spPr>
      </p:pic>
      <p:pic>
        <p:nvPicPr>
          <p:cNvPr id="7" name="Picture 6">
            <a:extLst>
              <a:ext uri="{FF2B5EF4-FFF2-40B4-BE49-F238E27FC236}">
                <a16:creationId xmlns:a16="http://schemas.microsoft.com/office/drawing/2014/main" id="{F8432740-56C4-4CEA-8F88-9F8BBA63624C}"/>
              </a:ext>
            </a:extLst>
          </p:cNvPr>
          <p:cNvPicPr>
            <a:picLocks noChangeAspect="1"/>
          </p:cNvPicPr>
          <p:nvPr/>
        </p:nvPicPr>
        <p:blipFill>
          <a:blip r:embed="rId4"/>
          <a:stretch>
            <a:fillRect/>
          </a:stretch>
        </p:blipFill>
        <p:spPr>
          <a:xfrm>
            <a:off x="7873218" y="1425708"/>
            <a:ext cx="3828863" cy="1997710"/>
          </a:xfrm>
          <a:prstGeom prst="rect">
            <a:avLst/>
          </a:prstGeom>
        </p:spPr>
      </p:pic>
      <p:pic>
        <p:nvPicPr>
          <p:cNvPr id="8" name="Picture 7">
            <a:extLst>
              <a:ext uri="{FF2B5EF4-FFF2-40B4-BE49-F238E27FC236}">
                <a16:creationId xmlns:a16="http://schemas.microsoft.com/office/drawing/2014/main" id="{1E34580E-DE71-4E77-AEC0-783E45965906}"/>
              </a:ext>
            </a:extLst>
          </p:cNvPr>
          <p:cNvPicPr>
            <a:picLocks noChangeAspect="1"/>
          </p:cNvPicPr>
          <p:nvPr/>
        </p:nvPicPr>
        <p:blipFill>
          <a:blip r:embed="rId5"/>
          <a:stretch>
            <a:fillRect/>
          </a:stretch>
        </p:blipFill>
        <p:spPr>
          <a:xfrm>
            <a:off x="223361" y="3956033"/>
            <a:ext cx="3901904" cy="1908810"/>
          </a:xfrm>
          <a:prstGeom prst="rect">
            <a:avLst/>
          </a:prstGeom>
        </p:spPr>
      </p:pic>
      <p:pic>
        <p:nvPicPr>
          <p:cNvPr id="15" name="Picture 14">
            <a:extLst>
              <a:ext uri="{FF2B5EF4-FFF2-40B4-BE49-F238E27FC236}">
                <a16:creationId xmlns:a16="http://schemas.microsoft.com/office/drawing/2014/main" id="{2777C852-4CDE-42BF-806E-A8A554DC2B58}"/>
              </a:ext>
            </a:extLst>
          </p:cNvPr>
          <p:cNvPicPr>
            <a:picLocks noChangeAspect="1"/>
          </p:cNvPicPr>
          <p:nvPr/>
        </p:nvPicPr>
        <p:blipFill>
          <a:blip r:embed="rId6"/>
          <a:stretch>
            <a:fillRect/>
          </a:stretch>
        </p:blipFill>
        <p:spPr>
          <a:xfrm>
            <a:off x="4236960" y="3956033"/>
            <a:ext cx="3528173" cy="1908810"/>
          </a:xfrm>
          <a:prstGeom prst="rect">
            <a:avLst/>
          </a:prstGeom>
        </p:spPr>
      </p:pic>
      <p:pic>
        <p:nvPicPr>
          <p:cNvPr id="17" name="Picture 16">
            <a:extLst>
              <a:ext uri="{FF2B5EF4-FFF2-40B4-BE49-F238E27FC236}">
                <a16:creationId xmlns:a16="http://schemas.microsoft.com/office/drawing/2014/main" id="{0425B0EE-081E-4D65-B49C-9149662506F9}"/>
              </a:ext>
            </a:extLst>
          </p:cNvPr>
          <p:cNvPicPr>
            <a:picLocks noChangeAspect="1"/>
          </p:cNvPicPr>
          <p:nvPr/>
        </p:nvPicPr>
        <p:blipFill>
          <a:blip r:embed="rId7"/>
          <a:stretch>
            <a:fillRect/>
          </a:stretch>
        </p:blipFill>
        <p:spPr>
          <a:xfrm>
            <a:off x="7983984" y="3956033"/>
            <a:ext cx="3718097" cy="1908810"/>
          </a:xfrm>
          <a:prstGeom prst="rect">
            <a:avLst/>
          </a:prstGeom>
        </p:spPr>
      </p:pic>
    </p:spTree>
    <p:extLst>
      <p:ext uri="{BB962C8B-B14F-4D97-AF65-F5344CB8AC3E}">
        <p14:creationId xmlns:p14="http://schemas.microsoft.com/office/powerpoint/2010/main" val="357250793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FE628-7CB6-4A81-913A-86F89DC314B1}"/>
              </a:ext>
            </a:extLst>
          </p:cNvPr>
          <p:cNvSpPr>
            <a:spLocks noGrp="1"/>
          </p:cNvSpPr>
          <p:nvPr>
            <p:ph type="ctrTitle"/>
          </p:nvPr>
        </p:nvSpPr>
        <p:spPr>
          <a:xfrm>
            <a:off x="314195" y="523783"/>
            <a:ext cx="11249576" cy="666549"/>
          </a:xfrm>
        </p:spPr>
        <p:txBody>
          <a:bodyPr/>
          <a:lstStyle/>
          <a:p>
            <a:r>
              <a:rPr lang="en-IN" sz="3600" dirty="0"/>
              <a:t>ANALYSING CRIME OCCURENCES BASED ON DAY HOURS.</a:t>
            </a:r>
          </a:p>
        </p:txBody>
      </p:sp>
      <p:sp>
        <p:nvSpPr>
          <p:cNvPr id="4" name="Footer Placeholder 3">
            <a:extLst>
              <a:ext uri="{FF2B5EF4-FFF2-40B4-BE49-F238E27FC236}">
                <a16:creationId xmlns:a16="http://schemas.microsoft.com/office/drawing/2014/main" id="{C404F8BC-1B7E-4C19-B6A2-AA711ADFF76F}"/>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80D2E0FC-9567-4D2B-8FCC-A083A4ECCA0B}"/>
              </a:ext>
            </a:extLst>
          </p:cNvPr>
          <p:cNvSpPr>
            <a:spLocks noGrp="1"/>
          </p:cNvSpPr>
          <p:nvPr>
            <p:ph type="sldNum" sz="quarter" idx="12"/>
          </p:nvPr>
        </p:nvSpPr>
        <p:spPr/>
        <p:txBody>
          <a:bodyPr/>
          <a:lstStyle/>
          <a:p>
            <a:fld id="{93005692-73BE-493E-93AB-ECD6027A7652}" type="slidenum">
              <a:rPr lang="en-US" smtClean="0"/>
              <a:pPr/>
              <a:t>8</a:t>
            </a:fld>
            <a:endParaRPr lang="en-US" dirty="0"/>
          </a:p>
        </p:txBody>
      </p:sp>
      <p:pic>
        <p:nvPicPr>
          <p:cNvPr id="6" name="Picture 5">
            <a:extLst>
              <a:ext uri="{FF2B5EF4-FFF2-40B4-BE49-F238E27FC236}">
                <a16:creationId xmlns:a16="http://schemas.microsoft.com/office/drawing/2014/main" id="{663B0DEF-FA7B-4955-B1D7-1AEB71B821DE}"/>
              </a:ext>
            </a:extLst>
          </p:cNvPr>
          <p:cNvPicPr>
            <a:picLocks noChangeAspect="1"/>
          </p:cNvPicPr>
          <p:nvPr/>
        </p:nvPicPr>
        <p:blipFill rotWithShape="1">
          <a:blip r:embed="rId2"/>
          <a:srcRect t="6281"/>
          <a:stretch/>
        </p:blipFill>
        <p:spPr>
          <a:xfrm>
            <a:off x="196208" y="1584758"/>
            <a:ext cx="5368850" cy="3218174"/>
          </a:xfrm>
          <a:prstGeom prst="rect">
            <a:avLst/>
          </a:prstGeom>
        </p:spPr>
      </p:pic>
      <p:pic>
        <p:nvPicPr>
          <p:cNvPr id="7" name="Picture 6">
            <a:extLst>
              <a:ext uri="{FF2B5EF4-FFF2-40B4-BE49-F238E27FC236}">
                <a16:creationId xmlns:a16="http://schemas.microsoft.com/office/drawing/2014/main" id="{0692717A-5C50-480E-83D7-D497D1034AE8}"/>
              </a:ext>
            </a:extLst>
          </p:cNvPr>
          <p:cNvPicPr>
            <a:picLocks noChangeAspect="1"/>
          </p:cNvPicPr>
          <p:nvPr/>
        </p:nvPicPr>
        <p:blipFill rotWithShape="1">
          <a:blip r:embed="rId3"/>
          <a:srcRect r="13955"/>
          <a:stretch/>
        </p:blipFill>
        <p:spPr>
          <a:xfrm>
            <a:off x="5958349" y="1584758"/>
            <a:ext cx="5043948" cy="3218174"/>
          </a:xfrm>
          <a:prstGeom prst="rect">
            <a:avLst/>
          </a:prstGeom>
        </p:spPr>
      </p:pic>
      <p:pic>
        <p:nvPicPr>
          <p:cNvPr id="8" name="Picture 7">
            <a:extLst>
              <a:ext uri="{FF2B5EF4-FFF2-40B4-BE49-F238E27FC236}">
                <a16:creationId xmlns:a16="http://schemas.microsoft.com/office/drawing/2014/main" id="{59853D9C-1DFC-4486-A14E-2647719A4336}"/>
              </a:ext>
            </a:extLst>
          </p:cNvPr>
          <p:cNvPicPr>
            <a:picLocks noChangeAspect="1"/>
          </p:cNvPicPr>
          <p:nvPr/>
        </p:nvPicPr>
        <p:blipFill rotWithShape="1">
          <a:blip r:embed="rId3"/>
          <a:srcRect l="87118" t="-5128" b="5128"/>
          <a:stretch/>
        </p:blipFill>
        <p:spPr>
          <a:xfrm>
            <a:off x="10972189" y="857057"/>
            <a:ext cx="1219811" cy="4091941"/>
          </a:xfrm>
          <a:prstGeom prst="rect">
            <a:avLst/>
          </a:prstGeom>
        </p:spPr>
      </p:pic>
      <p:sp>
        <p:nvSpPr>
          <p:cNvPr id="9" name="TextBox 8">
            <a:extLst>
              <a:ext uri="{FF2B5EF4-FFF2-40B4-BE49-F238E27FC236}">
                <a16:creationId xmlns:a16="http://schemas.microsoft.com/office/drawing/2014/main" id="{4A02A799-A9EA-43B9-BD97-9A5D3B2CC95F}"/>
              </a:ext>
            </a:extLst>
          </p:cNvPr>
          <p:cNvSpPr txBox="1"/>
          <p:nvPr/>
        </p:nvSpPr>
        <p:spPr>
          <a:xfrm>
            <a:off x="1372811" y="5132439"/>
            <a:ext cx="5250863" cy="369332"/>
          </a:xfrm>
          <a:prstGeom prst="rect">
            <a:avLst/>
          </a:prstGeom>
          <a:noFill/>
        </p:spPr>
        <p:txBody>
          <a:bodyPr wrap="square" rtlCol="0">
            <a:spAutoFit/>
          </a:bodyPr>
          <a:lstStyle/>
          <a:p>
            <a:r>
              <a:rPr lang="en-IN" dirty="0"/>
              <a:t>Worst Hour : Around Midnight</a:t>
            </a:r>
          </a:p>
        </p:txBody>
      </p:sp>
      <p:sp>
        <p:nvSpPr>
          <p:cNvPr id="11" name="TextBox 10">
            <a:extLst>
              <a:ext uri="{FF2B5EF4-FFF2-40B4-BE49-F238E27FC236}">
                <a16:creationId xmlns:a16="http://schemas.microsoft.com/office/drawing/2014/main" id="{181E872E-E5B3-48C6-9520-E95662B7AECC}"/>
              </a:ext>
            </a:extLst>
          </p:cNvPr>
          <p:cNvSpPr txBox="1"/>
          <p:nvPr/>
        </p:nvSpPr>
        <p:spPr>
          <a:xfrm>
            <a:off x="5938983" y="5040106"/>
            <a:ext cx="4876189" cy="923330"/>
          </a:xfrm>
          <a:prstGeom prst="rect">
            <a:avLst/>
          </a:prstGeom>
          <a:noFill/>
        </p:spPr>
        <p:txBody>
          <a:bodyPr wrap="square" rtlCol="0">
            <a:spAutoFit/>
          </a:bodyPr>
          <a:lstStyle/>
          <a:p>
            <a:pPr algn="just"/>
            <a:r>
              <a:rPr lang="en-IN" b="1" dirty="0"/>
              <a:t>Assault</a:t>
            </a:r>
            <a:r>
              <a:rPr lang="en-IN" dirty="0"/>
              <a:t>: Most Occurrence, sharp dip in early morning hours. Most Frequent during midnight and evenings.</a:t>
            </a:r>
          </a:p>
        </p:txBody>
      </p:sp>
    </p:spTree>
    <p:extLst>
      <p:ext uri="{BB962C8B-B14F-4D97-AF65-F5344CB8AC3E}">
        <p14:creationId xmlns:p14="http://schemas.microsoft.com/office/powerpoint/2010/main" val="40509706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C3E85-91AE-4B6E-9EFA-F898A0F4A3C3}"/>
              </a:ext>
            </a:extLst>
          </p:cNvPr>
          <p:cNvSpPr>
            <a:spLocks noGrp="1"/>
          </p:cNvSpPr>
          <p:nvPr>
            <p:ph type="ctrTitle"/>
          </p:nvPr>
        </p:nvSpPr>
        <p:spPr>
          <a:xfrm>
            <a:off x="227319" y="560251"/>
            <a:ext cx="11423327" cy="666549"/>
          </a:xfrm>
        </p:spPr>
        <p:txBody>
          <a:bodyPr/>
          <a:lstStyle/>
          <a:p>
            <a:r>
              <a:rPr lang="en-IN" sz="3600" dirty="0"/>
              <a:t>ANALYSING CRIME OCCURENCES BASED ON NEIGHBOURHOOD</a:t>
            </a:r>
          </a:p>
        </p:txBody>
      </p:sp>
      <p:sp>
        <p:nvSpPr>
          <p:cNvPr id="4" name="Footer Placeholder 3">
            <a:extLst>
              <a:ext uri="{FF2B5EF4-FFF2-40B4-BE49-F238E27FC236}">
                <a16:creationId xmlns:a16="http://schemas.microsoft.com/office/drawing/2014/main" id="{E260FD21-B48F-464A-A406-832A1A34670F}"/>
              </a:ext>
            </a:extLst>
          </p:cNvPr>
          <p:cNvSpPr>
            <a:spLocks noGrp="1"/>
          </p:cNvSpPr>
          <p:nvPr>
            <p:ph type="ftr" sz="quarter" idx="11"/>
          </p:nvPr>
        </p:nvSpPr>
        <p:spPr/>
        <p:txBody>
          <a:bodyPr/>
          <a:lstStyle/>
          <a:p>
            <a:r>
              <a:rPr lang="en-IN" dirty="0"/>
              <a:t>Toronto Crime Data Analysis Using Unsupervised Learning</a:t>
            </a:r>
            <a:endParaRPr lang="en-US" dirty="0"/>
          </a:p>
        </p:txBody>
      </p:sp>
      <p:sp>
        <p:nvSpPr>
          <p:cNvPr id="5" name="Slide Number Placeholder 4">
            <a:extLst>
              <a:ext uri="{FF2B5EF4-FFF2-40B4-BE49-F238E27FC236}">
                <a16:creationId xmlns:a16="http://schemas.microsoft.com/office/drawing/2014/main" id="{877C66B5-2951-4DCB-A630-DADF962FA69E}"/>
              </a:ext>
            </a:extLst>
          </p:cNvPr>
          <p:cNvSpPr>
            <a:spLocks noGrp="1"/>
          </p:cNvSpPr>
          <p:nvPr>
            <p:ph type="sldNum" sz="quarter" idx="12"/>
          </p:nvPr>
        </p:nvSpPr>
        <p:spPr/>
        <p:txBody>
          <a:bodyPr/>
          <a:lstStyle/>
          <a:p>
            <a:fld id="{93005692-73BE-493E-93AB-ECD6027A7652}" type="slidenum">
              <a:rPr lang="en-US" smtClean="0"/>
              <a:pPr/>
              <a:t>9</a:t>
            </a:fld>
            <a:endParaRPr lang="en-US" dirty="0"/>
          </a:p>
        </p:txBody>
      </p:sp>
      <p:pic>
        <p:nvPicPr>
          <p:cNvPr id="6" name="Picture 5">
            <a:extLst>
              <a:ext uri="{FF2B5EF4-FFF2-40B4-BE49-F238E27FC236}">
                <a16:creationId xmlns:a16="http://schemas.microsoft.com/office/drawing/2014/main" id="{D476A2FD-1CB1-4EB0-9F9B-10F172402004}"/>
              </a:ext>
            </a:extLst>
          </p:cNvPr>
          <p:cNvPicPr>
            <a:picLocks noChangeAspect="1"/>
          </p:cNvPicPr>
          <p:nvPr/>
        </p:nvPicPr>
        <p:blipFill>
          <a:blip r:embed="rId2"/>
          <a:stretch>
            <a:fillRect/>
          </a:stretch>
        </p:blipFill>
        <p:spPr>
          <a:xfrm>
            <a:off x="0" y="1450833"/>
            <a:ext cx="5938684" cy="3052337"/>
          </a:xfrm>
          <a:prstGeom prst="rect">
            <a:avLst/>
          </a:prstGeom>
        </p:spPr>
      </p:pic>
      <p:pic>
        <p:nvPicPr>
          <p:cNvPr id="7" name="Picture 6">
            <a:extLst>
              <a:ext uri="{FF2B5EF4-FFF2-40B4-BE49-F238E27FC236}">
                <a16:creationId xmlns:a16="http://schemas.microsoft.com/office/drawing/2014/main" id="{C1070D95-5602-4EA5-8A5C-BCD8E9528E4A}"/>
              </a:ext>
            </a:extLst>
          </p:cNvPr>
          <p:cNvPicPr>
            <a:picLocks noChangeAspect="1"/>
          </p:cNvPicPr>
          <p:nvPr/>
        </p:nvPicPr>
        <p:blipFill>
          <a:blip r:embed="rId3"/>
          <a:stretch>
            <a:fillRect/>
          </a:stretch>
        </p:blipFill>
        <p:spPr>
          <a:xfrm>
            <a:off x="6096000" y="1450834"/>
            <a:ext cx="4591665" cy="3052336"/>
          </a:xfrm>
          <a:prstGeom prst="rect">
            <a:avLst/>
          </a:prstGeom>
        </p:spPr>
      </p:pic>
      <p:pic>
        <p:nvPicPr>
          <p:cNvPr id="8" name="Picture 7">
            <a:extLst>
              <a:ext uri="{FF2B5EF4-FFF2-40B4-BE49-F238E27FC236}">
                <a16:creationId xmlns:a16="http://schemas.microsoft.com/office/drawing/2014/main" id="{EF77D8F3-F6EF-47F4-861B-A981260173FB}"/>
              </a:ext>
            </a:extLst>
          </p:cNvPr>
          <p:cNvPicPr>
            <a:picLocks noChangeAspect="1"/>
          </p:cNvPicPr>
          <p:nvPr/>
        </p:nvPicPr>
        <p:blipFill>
          <a:blip r:embed="rId4"/>
          <a:stretch>
            <a:fillRect/>
          </a:stretch>
        </p:blipFill>
        <p:spPr>
          <a:xfrm>
            <a:off x="10824006" y="1850704"/>
            <a:ext cx="1202719" cy="1018143"/>
          </a:xfrm>
          <a:prstGeom prst="rect">
            <a:avLst/>
          </a:prstGeom>
        </p:spPr>
      </p:pic>
      <p:pic>
        <p:nvPicPr>
          <p:cNvPr id="9" name="Picture 8">
            <a:extLst>
              <a:ext uri="{FF2B5EF4-FFF2-40B4-BE49-F238E27FC236}">
                <a16:creationId xmlns:a16="http://schemas.microsoft.com/office/drawing/2014/main" id="{0B690619-624C-4570-88B1-36BC3C6FD568}"/>
              </a:ext>
            </a:extLst>
          </p:cNvPr>
          <p:cNvPicPr>
            <a:picLocks noChangeAspect="1"/>
          </p:cNvPicPr>
          <p:nvPr/>
        </p:nvPicPr>
        <p:blipFill>
          <a:blip r:embed="rId5"/>
          <a:stretch>
            <a:fillRect/>
          </a:stretch>
        </p:blipFill>
        <p:spPr>
          <a:xfrm>
            <a:off x="8731202" y="1450833"/>
            <a:ext cx="838200" cy="161925"/>
          </a:xfrm>
          <a:prstGeom prst="rect">
            <a:avLst/>
          </a:prstGeom>
        </p:spPr>
      </p:pic>
      <p:sp>
        <p:nvSpPr>
          <p:cNvPr id="10" name="TextBox 9">
            <a:extLst>
              <a:ext uri="{FF2B5EF4-FFF2-40B4-BE49-F238E27FC236}">
                <a16:creationId xmlns:a16="http://schemas.microsoft.com/office/drawing/2014/main" id="{030EE0CA-301E-48C0-B4AD-2EC14C873543}"/>
              </a:ext>
            </a:extLst>
          </p:cNvPr>
          <p:cNvSpPr txBox="1"/>
          <p:nvPr/>
        </p:nvSpPr>
        <p:spPr>
          <a:xfrm>
            <a:off x="227319" y="4826000"/>
            <a:ext cx="5711365" cy="646331"/>
          </a:xfrm>
          <a:prstGeom prst="rect">
            <a:avLst/>
          </a:prstGeom>
          <a:noFill/>
        </p:spPr>
        <p:txBody>
          <a:bodyPr wrap="square" rtlCol="0">
            <a:spAutoFit/>
          </a:bodyPr>
          <a:lstStyle/>
          <a:p>
            <a:pPr algn="just"/>
            <a:r>
              <a:rPr lang="en-IN" dirty="0"/>
              <a:t>Waterfront, most violent neighbourhood followed by Church-Yonge.</a:t>
            </a:r>
          </a:p>
        </p:txBody>
      </p:sp>
      <p:sp>
        <p:nvSpPr>
          <p:cNvPr id="11" name="TextBox 10">
            <a:extLst>
              <a:ext uri="{FF2B5EF4-FFF2-40B4-BE49-F238E27FC236}">
                <a16:creationId xmlns:a16="http://schemas.microsoft.com/office/drawing/2014/main" id="{F1A1DD75-988A-4EBF-A7D3-230FB4799C80}"/>
              </a:ext>
            </a:extLst>
          </p:cNvPr>
          <p:cNvSpPr txBox="1"/>
          <p:nvPr/>
        </p:nvSpPr>
        <p:spPr>
          <a:xfrm>
            <a:off x="6096000" y="4778004"/>
            <a:ext cx="5554646" cy="646331"/>
          </a:xfrm>
          <a:prstGeom prst="rect">
            <a:avLst/>
          </a:prstGeom>
          <a:noFill/>
        </p:spPr>
        <p:txBody>
          <a:bodyPr wrap="square" rtlCol="0">
            <a:spAutoFit/>
          </a:bodyPr>
          <a:lstStyle/>
          <a:p>
            <a:pPr algn="just"/>
            <a:r>
              <a:rPr lang="en-IN" dirty="0"/>
              <a:t>Assaults have maximum contribution among all neighbourhoods followed by break and enter.</a:t>
            </a:r>
          </a:p>
        </p:txBody>
      </p:sp>
    </p:spTree>
    <p:extLst>
      <p:ext uri="{BB962C8B-B14F-4D97-AF65-F5344CB8AC3E}">
        <p14:creationId xmlns:p14="http://schemas.microsoft.com/office/powerpoint/2010/main" val="957306016"/>
      </p:ext>
    </p:extLst>
  </p:cSld>
  <p:clrMapOvr>
    <a:masterClrMapping/>
  </p:clrMapOvr>
  <p:transition spd="slow">
    <p:push dir="u"/>
  </p:transition>
</p:sld>
</file>

<file path=ppt/theme/theme1.xml><?xml version="1.0" encoding="utf-8"?>
<a:theme xmlns:a="http://schemas.openxmlformats.org/drawingml/2006/main" name="UofWaterloo_WhiteBkgrd">
  <a:themeElements>
    <a:clrScheme name="Custom 7">
      <a:dk1>
        <a:srgbClr val="000000"/>
      </a:dk1>
      <a:lt1>
        <a:srgbClr val="FFFFFF"/>
      </a:lt1>
      <a:dk2>
        <a:srgbClr val="757575"/>
      </a:dk2>
      <a:lt2>
        <a:srgbClr val="D6D6D6"/>
      </a:lt2>
      <a:accent1>
        <a:srgbClr val="8000B3"/>
      </a:accent1>
      <a:accent2>
        <a:srgbClr val="0C0C0C"/>
      </a:accent2>
      <a:accent3>
        <a:srgbClr val="BD33DA"/>
      </a:accent3>
      <a:accent4>
        <a:srgbClr val="CFB3E6"/>
      </a:accent4>
      <a:accent5>
        <a:srgbClr val="57058A"/>
      </a:accent5>
      <a:accent6>
        <a:srgbClr val="F1F1F1"/>
      </a:accent6>
      <a:hlink>
        <a:srgbClr val="57058A"/>
      </a:hlink>
      <a:folHlink>
        <a:srgbClr val="595959"/>
      </a:folHlink>
    </a:clrScheme>
    <a:fontScheme name="Impact + Georgia">
      <a:majorFont>
        <a:latin typeface="Impact"/>
        <a:ea typeface=""/>
        <a:cs typeface=""/>
      </a:majorFont>
      <a:minorFont>
        <a:latin typeface="Georg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Waterloo_engineering_16x9" id="{13A97B2F-F17F-6849-9F82-B721B10E3869}" vid="{A4E74281-1FF5-2047-BC63-3BF2D22759F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UofWaterloo_WhiteBkgrd</Template>
  <TotalTime>1695</TotalTime>
  <Words>1325</Words>
  <Application>Microsoft Office PowerPoint</Application>
  <PresentationFormat>Widescreen</PresentationFormat>
  <Paragraphs>260</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Georgia</vt:lpstr>
      <vt:lpstr>Impact</vt:lpstr>
      <vt:lpstr>Verdana</vt:lpstr>
      <vt:lpstr>Wingdings</vt:lpstr>
      <vt:lpstr>UofWaterloo_WhiteBkgrd</vt:lpstr>
      <vt:lpstr>Toronto Crime Data Analysis Using Unsupervised Learning</vt:lpstr>
      <vt:lpstr>PROBLEM STATEMENT</vt:lpstr>
      <vt:lpstr>LITERATURE REVIEW</vt:lpstr>
      <vt:lpstr>LITERATURE REVIEW</vt:lpstr>
      <vt:lpstr>ABOUT DATA</vt:lpstr>
      <vt:lpstr>DATA EXPLORATION</vt:lpstr>
      <vt:lpstr>MAJOR CRIMES OCCURENCES IN 2015, 2016, 2017</vt:lpstr>
      <vt:lpstr>ANALYSING CRIME OCCURENCES BASED ON DAY HOURS.</vt:lpstr>
      <vt:lpstr>ANALYSING CRIME OCCURENCES BASED ON NEIGHBOURHOOD</vt:lpstr>
      <vt:lpstr>Unsupervised Learning</vt:lpstr>
      <vt:lpstr>K-MEANS CLUSTERING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COMPARISON BETWEEN METRICS</vt:lpstr>
      <vt:lpstr>VISUALISING MAJOR CRIME INDICATORS ON GOOGLE MAPS</vt:lpstr>
      <vt:lpstr>Visualising Most Violent Neighbourhoods of Toronto (2015-2017)</vt:lpstr>
      <vt:lpstr>Conclusion and Future score</vt:lpstr>
      <vt:lpstr>REFERENCES</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IN THIS SPACE HERE</dc:title>
  <dc:creator>Maria Morrone</dc:creator>
  <cp:lastModifiedBy>Kunal Taneja</cp:lastModifiedBy>
  <cp:revision>77</cp:revision>
  <dcterms:created xsi:type="dcterms:W3CDTF">2019-02-13T18:14:25Z</dcterms:created>
  <dcterms:modified xsi:type="dcterms:W3CDTF">2019-04-10T05:48:51Z</dcterms:modified>
</cp:coreProperties>
</file>